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7" r:id="rId6"/>
    <p:sldId id="284" r:id="rId7"/>
    <p:sldId id="258" r:id="rId8"/>
    <p:sldId id="260" r:id="rId9"/>
    <p:sldId id="261" r:id="rId10"/>
    <p:sldId id="262" r:id="rId11"/>
    <p:sldId id="263" r:id="rId12"/>
    <p:sldId id="285" r:id="rId13"/>
    <p:sldId id="264" r:id="rId14"/>
    <p:sldId id="265" r:id="rId15"/>
    <p:sldId id="266" r:id="rId16"/>
    <p:sldId id="294" r:id="rId17"/>
    <p:sldId id="295" r:id="rId18"/>
    <p:sldId id="296" r:id="rId19"/>
    <p:sldId id="287" r:id="rId20"/>
    <p:sldId id="288" r:id="rId21"/>
    <p:sldId id="289" r:id="rId22"/>
    <p:sldId id="269" r:id="rId23"/>
    <p:sldId id="293" r:id="rId24"/>
    <p:sldId id="297" r:id="rId25"/>
    <p:sldId id="270" r:id="rId26"/>
    <p:sldId id="290" r:id="rId27"/>
    <p:sldId id="273" r:id="rId28"/>
    <p:sldId id="291" r:id="rId29"/>
    <p:sldId id="275" r:id="rId30"/>
    <p:sldId id="283" r:id="rId31"/>
    <p:sldId id="27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é Gregorio Mendoza Montalvo" initials="JGMM" lastIdx="1" clrIdx="0">
    <p:extLst>
      <p:ext uri="{19B8F6BF-5375-455C-9EA6-DF929625EA0E}">
        <p15:presenceInfo xmlns:p15="http://schemas.microsoft.com/office/powerpoint/2012/main" userId="S::JGMM@ssf.gob.sv::1c684c42-fcfe-4f97-a066-155be5026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1E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6" d="100"/>
          <a:sy n="86" d="100"/>
        </p:scale>
        <p:origin x="124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pPr/>
              <a:t>3/3/2022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372602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pPr/>
              <a:t>3/3/2022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289446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pPr/>
              <a:t>3/3/2022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219285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pPr/>
              <a:t>3/3/2022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178409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4AB53FE-B917-4E74-8875-EA9A8C204A32}" type="datetimeFigureOut">
              <a:rPr lang="es-SV" smtClean="0"/>
              <a:pPr/>
              <a:t>3/3/2022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27125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4AB53FE-B917-4E74-8875-EA9A8C204A32}" type="datetimeFigureOut">
              <a:rPr lang="es-SV" smtClean="0"/>
              <a:pPr/>
              <a:t>3/3/2022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51478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4AB53FE-B917-4E74-8875-EA9A8C204A32}" type="datetimeFigureOut">
              <a:rPr lang="es-SV" smtClean="0"/>
              <a:pPr/>
              <a:t>3/3/2022</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186818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4AB53FE-B917-4E74-8875-EA9A8C204A32}" type="datetimeFigureOut">
              <a:rPr lang="es-SV" smtClean="0"/>
              <a:pPr/>
              <a:t>3/3/2022</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186508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B53FE-B917-4E74-8875-EA9A8C204A32}" type="datetimeFigureOut">
              <a:rPr lang="es-SV" smtClean="0"/>
              <a:pPr/>
              <a:t>3/3/2022</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387152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4AB53FE-B917-4E74-8875-EA9A8C204A32}" type="datetimeFigureOut">
              <a:rPr lang="es-SV" smtClean="0"/>
              <a:pPr/>
              <a:t>3/3/2022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360319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4AB53FE-B917-4E74-8875-EA9A8C204A32}" type="datetimeFigureOut">
              <a:rPr lang="es-SV" smtClean="0"/>
              <a:pPr/>
              <a:t>3/3/2022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pPr/>
              <a:t>‹Nº›</a:t>
            </a:fld>
            <a:endParaRPr lang="es-SV"/>
          </a:p>
        </p:txBody>
      </p:sp>
    </p:spTree>
    <p:extLst>
      <p:ext uri="{BB962C8B-B14F-4D97-AF65-F5344CB8AC3E}">
        <p14:creationId xmlns:p14="http://schemas.microsoft.com/office/powerpoint/2010/main" val="239789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B53FE-B917-4E74-8875-EA9A8C204A32}" type="datetimeFigureOut">
              <a:rPr lang="es-SV" smtClean="0"/>
              <a:pPr/>
              <a:t>3/3/2022</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37F6-8269-47DA-A573-232BA8C11BA4}" type="slidenum">
              <a:rPr lang="es-SV" smtClean="0"/>
              <a:pPr/>
              <a:t>‹Nº›</a:t>
            </a:fld>
            <a:endParaRPr lang="es-SV"/>
          </a:p>
        </p:txBody>
      </p:sp>
    </p:spTree>
    <p:extLst>
      <p:ext uri="{BB962C8B-B14F-4D97-AF65-F5344CB8AC3E}">
        <p14:creationId xmlns:p14="http://schemas.microsoft.com/office/powerpoint/2010/main" val="4190632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hyperlink" Target="http://www.w3.org/2001/XMLSchema-instance" TargetMode="External"/><Relationship Id="rId4" Type="http://schemas.openxmlformats.org/officeDocument/2006/relationships/hyperlink" Target="http://validador.ssf.gob.sv/cdcv/saldo_cuenta"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hyperlink" Target="http://validador.ssf.gob.sv/cdcv/saldo_cuent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hyperlink" Target="Formulario%20AMBIENTE%20DE%20PRUEBAS%20-%20VARE.xlsx" TargetMode="External"/><Relationship Id="rId5" Type="http://schemas.openxmlformats.org/officeDocument/2006/relationships/image" Target="../media/image11.jpeg"/><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jpe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mailto:jmendoza@ssf.gob.sv" TargetMode="External"/><Relationship Id="rId4" Type="http://schemas.openxmlformats.org/officeDocument/2006/relationships/hyperlink" Target="mailto:z@ssf.gob.sv"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39F9687-B5AB-48F6-AD77-AF027DE1565D}"/>
              </a:ext>
            </a:extLst>
          </p:cNvPr>
          <p:cNvSpPr/>
          <p:nvPr/>
        </p:nvSpPr>
        <p:spPr>
          <a:xfrm>
            <a:off x="0" y="0"/>
            <a:ext cx="9144000" cy="6858000"/>
          </a:xfrm>
          <a:prstGeom prst="rect">
            <a:avLst/>
          </a:prstGeom>
          <a:solidFill>
            <a:srgbClr val="111E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5" name="Imagen 4">
            <a:extLst>
              <a:ext uri="{FF2B5EF4-FFF2-40B4-BE49-F238E27FC236}">
                <a16:creationId xmlns:a16="http://schemas.microsoft.com/office/drawing/2014/main" id="{692856CC-4055-DC4A-8DDC-308E8357BB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6394" y="2420344"/>
            <a:ext cx="1559253" cy="1833609"/>
          </a:xfrm>
          <a:prstGeom prst="rect">
            <a:avLst/>
          </a:prstGeom>
        </p:spPr>
      </p:pic>
      <p:pic>
        <p:nvPicPr>
          <p:cNvPr id="6" name="Imagen 5">
            <a:extLst>
              <a:ext uri="{FF2B5EF4-FFF2-40B4-BE49-F238E27FC236}">
                <a16:creationId xmlns:a16="http://schemas.microsoft.com/office/drawing/2014/main" id="{20108C8F-783C-E141-9C9D-384C771DEF4E}"/>
              </a:ext>
            </a:extLst>
          </p:cNvPr>
          <p:cNvPicPr>
            <a:picLocks noChangeAspect="1"/>
          </p:cNvPicPr>
          <p:nvPr/>
        </p:nvPicPr>
        <p:blipFill>
          <a:blip r:embed="rId3" cstate="print"/>
          <a:stretch>
            <a:fillRect/>
          </a:stretch>
        </p:blipFill>
        <p:spPr>
          <a:xfrm>
            <a:off x="2304021" y="2511663"/>
            <a:ext cx="2734910" cy="1689630"/>
          </a:xfrm>
          <a:prstGeom prst="rect">
            <a:avLst/>
          </a:prstGeom>
        </p:spPr>
      </p:pic>
    </p:spTree>
    <p:extLst>
      <p:ext uri="{BB962C8B-B14F-4D97-AF65-F5344CB8AC3E}">
        <p14:creationId xmlns:p14="http://schemas.microsoft.com/office/powerpoint/2010/main" val="2041642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pPr algn="ctr"/>
            <a:r>
              <a:rPr lang="es-SV" sz="3200" dirty="0">
                <a:solidFill>
                  <a:srgbClr val="111E60"/>
                </a:solidFill>
                <a:latin typeface="Museo 900" pitchFamily="50" charset="0"/>
              </a:rPr>
              <a:t>ARCHIVO Y ESTRUCTURA</a:t>
            </a:r>
          </a:p>
        </p:txBody>
      </p:sp>
      <p:sp>
        <p:nvSpPr>
          <p:cNvPr id="9" name="8 CuadroTexto"/>
          <p:cNvSpPr txBox="1"/>
          <p:nvPr/>
        </p:nvSpPr>
        <p:spPr>
          <a:xfrm>
            <a:off x="1293226" y="1632857"/>
            <a:ext cx="6662058" cy="3385542"/>
          </a:xfrm>
          <a:prstGeom prst="rect">
            <a:avLst/>
          </a:prstGeom>
          <a:noFill/>
        </p:spPr>
        <p:txBody>
          <a:bodyPr wrap="square" rtlCol="0">
            <a:spAutoFit/>
          </a:bodyPr>
          <a:lstStyle/>
          <a:p>
            <a:pPr marL="0" lvl="2"/>
            <a:r>
              <a:rPr lang="es-ES" sz="2400" b="1" dirty="0">
                <a:solidFill>
                  <a:srgbClr val="111E60"/>
                </a:solidFill>
                <a:latin typeface="Museo 900" pitchFamily="50" charset="0"/>
              </a:rPr>
              <a:t>XML</a:t>
            </a:r>
          </a:p>
          <a:p>
            <a:pPr marL="0" lvl="2" algn="just"/>
            <a:r>
              <a:rPr lang="es-ES" dirty="0">
                <a:latin typeface="Museo Sans 300" pitchFamily="50" charset="0"/>
              </a:rPr>
              <a:t>Es un lenguaje estándar que permite representar e intercambiar información estructurada de una forma segura, confiable y sencilla entre diferentes plataformas.  </a:t>
            </a:r>
            <a:r>
              <a:rPr lang="es-ES" sz="2400" b="1" dirty="0">
                <a:solidFill>
                  <a:srgbClr val="111E60"/>
                </a:solidFill>
                <a:latin typeface="Museo 900" pitchFamily="50" charset="0"/>
              </a:rPr>
              <a:t> </a:t>
            </a:r>
          </a:p>
          <a:p>
            <a:pPr marL="0" lvl="2"/>
            <a:endParaRPr lang="es-ES" sz="2400" b="1" dirty="0">
              <a:solidFill>
                <a:srgbClr val="111E60"/>
              </a:solidFill>
              <a:latin typeface="Museo 900" pitchFamily="50" charset="0"/>
            </a:endParaRPr>
          </a:p>
          <a:p>
            <a:pPr marL="0" lvl="2"/>
            <a:r>
              <a:rPr lang="es-ES" sz="2400" b="1" dirty="0">
                <a:solidFill>
                  <a:srgbClr val="111E60"/>
                </a:solidFill>
                <a:latin typeface="Museo 900" pitchFamily="50" charset="0"/>
              </a:rPr>
              <a:t>XSD</a:t>
            </a:r>
          </a:p>
          <a:p>
            <a:pPr marL="0" lvl="2" algn="just"/>
            <a:r>
              <a:rPr lang="es-ES" dirty="0">
                <a:latin typeface="Museo Sans 300" pitchFamily="50" charset="0"/>
              </a:rPr>
              <a:t>Es un archivo utilizado para describir la estructura y las restricciones de los contenidos de los documentos XML. </a:t>
            </a:r>
          </a:p>
          <a:p>
            <a:pPr marL="0" lvl="2"/>
            <a:endParaRPr lang="es-ES" sz="2400" b="1" dirty="0">
              <a:solidFill>
                <a:srgbClr val="111E60"/>
              </a:solidFill>
              <a:latin typeface="Museo 900" pitchFamily="50" charset="0"/>
            </a:endParaRPr>
          </a:p>
          <a:p>
            <a:endParaRPr lang="es-SV" dirty="0"/>
          </a:p>
        </p:txBody>
      </p:sp>
      <p:graphicFrame>
        <p:nvGraphicFramePr>
          <p:cNvPr id="10" name="Tabla 1"/>
          <p:cNvGraphicFramePr>
            <a:graphicFrameLocks noGrp="1"/>
          </p:cNvGraphicFramePr>
          <p:nvPr>
            <p:extLst>
              <p:ext uri="{D42A27DB-BD31-4B8C-83A1-F6EECF244321}">
                <p14:modId xmlns:p14="http://schemas.microsoft.com/office/powerpoint/2010/main" val="833872322"/>
              </p:ext>
            </p:extLst>
          </p:nvPr>
        </p:nvGraphicFramePr>
        <p:xfrm>
          <a:off x="1293425" y="4686280"/>
          <a:ext cx="6984776" cy="119380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936776">
                  <a:extLst>
                    <a:ext uri="{9D8B030D-6E8A-4147-A177-3AD203B41FA5}">
                      <a16:colId xmlns:a16="http://schemas.microsoft.com/office/drawing/2014/main" val="20001"/>
                    </a:ext>
                  </a:extLst>
                </a:gridCol>
              </a:tblGrid>
              <a:tr h="370840">
                <a:tc>
                  <a:txBody>
                    <a:bodyPr/>
                    <a:lstStyle/>
                    <a:p>
                      <a:pPr algn="ctr"/>
                      <a:r>
                        <a:rPr lang="es-SV" sz="1800" b="0" dirty="0">
                          <a:solidFill>
                            <a:schemeClr val="bg1"/>
                          </a:solidFill>
                          <a:latin typeface="Museo Sans 300" pitchFamily="50" charset="0"/>
                        </a:rPr>
                        <a:t>Archivo de datos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1E60"/>
                    </a:solidFill>
                  </a:tcPr>
                </a:tc>
                <a:tc>
                  <a:txBody>
                    <a:bodyPr/>
                    <a:lstStyle/>
                    <a:p>
                      <a:pPr algn="ctr"/>
                      <a:r>
                        <a:rPr lang="es-SV" sz="1800" b="0" dirty="0">
                          <a:solidFill>
                            <a:schemeClr val="bg1"/>
                          </a:solidFill>
                          <a:latin typeface="Museo Sans 300" pitchFamily="50" charset="0"/>
                        </a:rPr>
                        <a:t>Archivo de definición de estructura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1E60"/>
                    </a:solidFill>
                  </a:tcPr>
                </a:tc>
                <a:extLst>
                  <a:ext uri="{0D108BD9-81ED-4DB2-BD59-A6C34878D82A}">
                    <a16:rowId xmlns:a16="http://schemas.microsoft.com/office/drawing/2014/main" val="10000"/>
                  </a:ext>
                </a:extLst>
              </a:tr>
              <a:tr h="370840">
                <a:tc>
                  <a:txBody>
                    <a:bodyPr/>
                    <a:lstStyle/>
                    <a:p>
                      <a:r>
                        <a:rPr lang="es-SV" sz="1800" dirty="0">
                          <a:solidFill>
                            <a:schemeClr val="tx1"/>
                          </a:solidFill>
                          <a:latin typeface="Museo Sans 300" pitchFamily="50" charset="0"/>
                        </a:rPr>
                        <a:t>saldo_cuenta.xml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SV" sz="1600" i="0" kern="1200" dirty="0">
                          <a:solidFill>
                            <a:schemeClr val="tx1"/>
                          </a:solidFill>
                          <a:effectLst/>
                          <a:latin typeface="Museo Sans 300" panose="02000000000000000000" pitchFamily="50" charset="0"/>
                          <a:ea typeface="+mn-ea"/>
                          <a:cs typeface="+mn-cs"/>
                        </a:rPr>
                        <a:t>Saldos de las cuentas del catálogo de las </a:t>
                      </a:r>
                      <a:r>
                        <a:rPr lang="es-SV" sz="1600" i="0" kern="1200" dirty="0" err="1">
                          <a:solidFill>
                            <a:schemeClr val="tx1"/>
                          </a:solidFill>
                          <a:effectLst/>
                          <a:latin typeface="Museo Sans 300" panose="02000000000000000000" pitchFamily="50" charset="0"/>
                          <a:ea typeface="+mn-ea"/>
                          <a:cs typeface="+mn-cs"/>
                        </a:rPr>
                        <a:t>Titularizadoras</a:t>
                      </a:r>
                      <a:r>
                        <a:rPr lang="es-SV" sz="1600" i="0" kern="1200" dirty="0">
                          <a:solidFill>
                            <a:schemeClr val="tx1"/>
                          </a:solidFill>
                          <a:effectLst/>
                          <a:latin typeface="Museo Sans 300" panose="02000000000000000000" pitchFamily="50" charset="0"/>
                          <a:ea typeface="+mn-ea"/>
                          <a:cs typeface="+mn-cs"/>
                        </a:rPr>
                        <a:t> de Activos y de los Fondos de Titularización de Activos.</a:t>
                      </a:r>
                      <a:endParaRPr lang="es-SV" sz="1600" i="0" dirty="0">
                        <a:solidFill>
                          <a:srgbClr val="FF0000"/>
                        </a:solidFill>
                        <a:latin typeface="Museo Sans 3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15625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pPr algn="ctr"/>
            <a:r>
              <a:rPr lang="es-SV" sz="3200" dirty="0">
                <a:solidFill>
                  <a:srgbClr val="111E60"/>
                </a:solidFill>
                <a:latin typeface="Museo 900" pitchFamily="50" charset="0"/>
              </a:rPr>
              <a:t>ARCHIVO Y ESTRUCTURA</a:t>
            </a:r>
          </a:p>
        </p:txBody>
      </p:sp>
      <p:graphicFrame>
        <p:nvGraphicFramePr>
          <p:cNvPr id="7" name="6 Tabla"/>
          <p:cNvGraphicFramePr>
            <a:graphicFrameLocks noGrp="1"/>
          </p:cNvGraphicFramePr>
          <p:nvPr>
            <p:extLst>
              <p:ext uri="{D42A27DB-BD31-4B8C-83A1-F6EECF244321}">
                <p14:modId xmlns:p14="http://schemas.microsoft.com/office/powerpoint/2010/main" val="3880389234"/>
              </p:ext>
            </p:extLst>
          </p:nvPr>
        </p:nvGraphicFramePr>
        <p:xfrm>
          <a:off x="862147" y="2103116"/>
          <a:ext cx="7524206" cy="3404534"/>
        </p:xfrm>
        <a:graphic>
          <a:graphicData uri="http://schemas.openxmlformats.org/drawingml/2006/table">
            <a:tbl>
              <a:tblPr/>
              <a:tblGrid>
                <a:gridCol w="1400901">
                  <a:extLst>
                    <a:ext uri="{9D8B030D-6E8A-4147-A177-3AD203B41FA5}">
                      <a16:colId xmlns:a16="http://schemas.microsoft.com/office/drawing/2014/main" val="20000"/>
                    </a:ext>
                  </a:extLst>
                </a:gridCol>
                <a:gridCol w="901766">
                  <a:extLst>
                    <a:ext uri="{9D8B030D-6E8A-4147-A177-3AD203B41FA5}">
                      <a16:colId xmlns:a16="http://schemas.microsoft.com/office/drawing/2014/main" val="20001"/>
                    </a:ext>
                  </a:extLst>
                </a:gridCol>
                <a:gridCol w="785486">
                  <a:extLst>
                    <a:ext uri="{9D8B030D-6E8A-4147-A177-3AD203B41FA5}">
                      <a16:colId xmlns:a16="http://schemas.microsoft.com/office/drawing/2014/main" val="20002"/>
                    </a:ext>
                  </a:extLst>
                </a:gridCol>
                <a:gridCol w="908779">
                  <a:extLst>
                    <a:ext uri="{9D8B030D-6E8A-4147-A177-3AD203B41FA5}">
                      <a16:colId xmlns:a16="http://schemas.microsoft.com/office/drawing/2014/main" val="20003"/>
                    </a:ext>
                  </a:extLst>
                </a:gridCol>
                <a:gridCol w="3527274">
                  <a:extLst>
                    <a:ext uri="{9D8B030D-6E8A-4147-A177-3AD203B41FA5}">
                      <a16:colId xmlns:a16="http://schemas.microsoft.com/office/drawing/2014/main" val="20004"/>
                    </a:ext>
                  </a:extLst>
                </a:gridCol>
              </a:tblGrid>
              <a:tr h="253425">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Elemento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Tipo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Longitud</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Decimales</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Descripción</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extLst>
                  <a:ext uri="{0D108BD9-81ED-4DB2-BD59-A6C34878D82A}">
                    <a16:rowId xmlns:a16="http://schemas.microsoft.com/office/drawing/2014/main" val="10000"/>
                  </a:ext>
                </a:extLst>
              </a:tr>
              <a:tr h="743701">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id_codigo_cuenta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a:solidFill>
                            <a:srgbClr val="000000"/>
                          </a:solidFill>
                          <a:latin typeface="Museo Sans 300" pitchFamily="50" charset="0"/>
                          <a:ea typeface="Times New Roman"/>
                          <a:cs typeface="Calibri"/>
                        </a:rPr>
                        <a:t>Cuenta Contable. Se anotará el código de la cuenta, desde el primero hasta el último nivel de acuerdo a la nomenclatura de su manual y catálogo de cuentas. </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7777">
                <a:tc>
                  <a:txBody>
                    <a:bodyPr/>
                    <a:lstStyle/>
                    <a:p>
                      <a:pPr>
                        <a:lnSpc>
                          <a:spcPct val="107000"/>
                        </a:lnSpc>
                        <a:spcAft>
                          <a:spcPts val="0"/>
                        </a:spcAft>
                      </a:pPr>
                      <a:r>
                        <a:rPr lang="es-SV" sz="1200">
                          <a:solidFill>
                            <a:srgbClr val="000000"/>
                          </a:solidFill>
                          <a:latin typeface="Museo Sans 300" pitchFamily="50" charset="0"/>
                          <a:ea typeface="Times New Roman"/>
                          <a:cs typeface="Calibri"/>
                        </a:rPr>
                        <a:t>nombre_cuenta</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a:solidFill>
                            <a:srgbClr val="000000"/>
                          </a:solidFill>
                          <a:latin typeface="Museo Sans 300" pitchFamily="50" charset="0"/>
                          <a:ea typeface="Times New Roman"/>
                          <a:cs typeface="Calibri"/>
                        </a:rPr>
                        <a:t>XsString</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dirty="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a:solidFill>
                            <a:srgbClr val="000000"/>
                          </a:solidFill>
                          <a:latin typeface="Museo Sans 300" pitchFamily="50" charset="0"/>
                          <a:ea typeface="Times New Roman"/>
                          <a:cs typeface="Calibri"/>
                        </a:rPr>
                        <a:t>Descripción de la cuenta contable. Nombre a que corresponde la cuenta de acuerdo al catálogo de cuentas de la entidad. </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5027">
                <a:tc>
                  <a:txBody>
                    <a:bodyPr/>
                    <a:lstStyle/>
                    <a:p>
                      <a:pPr>
                        <a:lnSpc>
                          <a:spcPct val="107000"/>
                        </a:lnSpc>
                        <a:spcAft>
                          <a:spcPts val="0"/>
                        </a:spcAft>
                      </a:pPr>
                      <a:r>
                        <a:rPr lang="es-SV" sz="1200">
                          <a:solidFill>
                            <a:srgbClr val="000000"/>
                          </a:solidFill>
                          <a:latin typeface="Museo Sans 300" pitchFamily="50" charset="0"/>
                          <a:ea typeface="Times New Roman"/>
                          <a:cs typeface="Calibri"/>
                        </a:rPr>
                        <a:t>saldo_anterior</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XsDecimal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a:solidFill>
                            <a:srgbClr val="000000"/>
                          </a:solidFill>
                          <a:latin typeface="Museo Sans 300" pitchFamily="50" charset="0"/>
                          <a:ea typeface="Times New Roman"/>
                          <a:cs typeface="Calibri"/>
                        </a:rPr>
                        <a:t>17</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El monto del saldo anterior de la cuenta.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1851">
                <a:tc>
                  <a:txBody>
                    <a:bodyPr/>
                    <a:lstStyle/>
                    <a:p>
                      <a:pPr>
                        <a:lnSpc>
                          <a:spcPct val="107000"/>
                        </a:lnSpc>
                        <a:spcAft>
                          <a:spcPts val="0"/>
                        </a:spcAft>
                      </a:pPr>
                      <a:r>
                        <a:rPr lang="es-SV" sz="1200">
                          <a:solidFill>
                            <a:srgbClr val="000000"/>
                          </a:solidFill>
                          <a:latin typeface="Museo Sans 300" pitchFamily="50" charset="0"/>
                          <a:ea typeface="Times New Roman"/>
                          <a:cs typeface="Calibri"/>
                        </a:rPr>
                        <a:t>cargo_mes</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a:solidFill>
                            <a:srgbClr val="000000"/>
                          </a:solidFill>
                          <a:latin typeface="Museo Sans 300" pitchFamily="50" charset="0"/>
                          <a:ea typeface="Times New Roman"/>
                          <a:cs typeface="Calibri"/>
                        </a:rPr>
                        <a:t>XsDecimal</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a:solidFill>
                            <a:srgbClr val="000000"/>
                          </a:solidFill>
                          <a:latin typeface="Museo Sans 300" pitchFamily="50" charset="0"/>
                          <a:ea typeface="Times New Roman"/>
                          <a:cs typeface="Calibri"/>
                        </a:rPr>
                        <a:t>17</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El monto de los cargos que afectaron la cuenta durante el mes de referencia.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1851">
                <a:tc>
                  <a:txBody>
                    <a:bodyPr/>
                    <a:lstStyle/>
                    <a:p>
                      <a:pPr>
                        <a:lnSpc>
                          <a:spcPct val="107000"/>
                        </a:lnSpc>
                        <a:spcAft>
                          <a:spcPts val="0"/>
                        </a:spcAft>
                      </a:pPr>
                      <a:r>
                        <a:rPr lang="es-SV" sz="1200">
                          <a:solidFill>
                            <a:srgbClr val="000000"/>
                          </a:solidFill>
                          <a:latin typeface="Museo Sans 300" pitchFamily="50" charset="0"/>
                          <a:ea typeface="Times New Roman"/>
                          <a:cs typeface="Calibri"/>
                        </a:rPr>
                        <a:t>abono_mes</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a:solidFill>
                            <a:srgbClr val="000000"/>
                          </a:solidFill>
                          <a:latin typeface="Museo Sans 300" pitchFamily="50" charset="0"/>
                          <a:ea typeface="Times New Roman"/>
                          <a:cs typeface="Calibri"/>
                        </a:rPr>
                        <a:t>XsDecimal</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a:solidFill>
                            <a:srgbClr val="000000"/>
                          </a:solidFill>
                          <a:latin typeface="Museo Sans 300" pitchFamily="50" charset="0"/>
                          <a:ea typeface="Times New Roman"/>
                          <a:cs typeface="Calibri"/>
                        </a:rPr>
                        <a:t>17</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a:solidFill>
                            <a:srgbClr val="000000"/>
                          </a:solidFill>
                          <a:latin typeface="Museo Sans 300" pitchFamily="50" charset="0"/>
                          <a:ea typeface="Times New Roman"/>
                          <a:cs typeface="Calibri"/>
                        </a:rPr>
                        <a:t>2</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El monto de los abonos que afectaron la cuenta durante el mes de referencia.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8246">
                <a:tc>
                  <a:txBody>
                    <a:bodyPr/>
                    <a:lstStyle/>
                    <a:p>
                      <a:pPr>
                        <a:lnSpc>
                          <a:spcPct val="107000"/>
                        </a:lnSpc>
                        <a:spcAft>
                          <a:spcPts val="0"/>
                        </a:spcAft>
                      </a:pPr>
                      <a:r>
                        <a:rPr lang="es-SV" sz="1200">
                          <a:solidFill>
                            <a:srgbClr val="000000"/>
                          </a:solidFill>
                          <a:latin typeface="Museo Sans 300" pitchFamily="50" charset="0"/>
                          <a:ea typeface="Times New Roman"/>
                          <a:cs typeface="Calibri"/>
                        </a:rPr>
                        <a:t>saldo_actual</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a:solidFill>
                            <a:srgbClr val="000000"/>
                          </a:solidFill>
                          <a:latin typeface="Museo Sans 300" pitchFamily="50" charset="0"/>
                          <a:ea typeface="Times New Roman"/>
                          <a:cs typeface="Calibri"/>
                        </a:rPr>
                        <a:t>XsDecimal</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a:solidFill>
                            <a:srgbClr val="000000"/>
                          </a:solidFill>
                          <a:latin typeface="Museo Sans 300" pitchFamily="50" charset="0"/>
                          <a:ea typeface="Times New Roman"/>
                          <a:cs typeface="Calibri"/>
                        </a:rPr>
                        <a:t>17</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a:solidFill>
                            <a:srgbClr val="000000"/>
                          </a:solidFill>
                          <a:latin typeface="Museo Sans 300" pitchFamily="50" charset="0"/>
                          <a:ea typeface="Times New Roman"/>
                          <a:cs typeface="Calibri"/>
                        </a:rPr>
                        <a:t>2</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El monto del saldo final de la cuenta.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3877">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naturaleza_cuenta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a:solidFill>
                            <a:srgbClr val="000000"/>
                          </a:solidFill>
                          <a:latin typeface="Museo Sans 300" pitchFamily="50" charset="0"/>
                          <a:ea typeface="Times New Roman"/>
                          <a:cs typeface="Calibri"/>
                        </a:rPr>
                        <a:t>XsString</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a:solidFill>
                            <a:srgbClr val="000000"/>
                          </a:solidFill>
                          <a:latin typeface="Museo Sans 300" pitchFamily="50" charset="0"/>
                          <a:ea typeface="Times New Roman"/>
                          <a:cs typeface="Calibri"/>
                        </a:rPr>
                        <a:t>1</a:t>
                      </a:r>
                      <a:endParaRPr lang="es-SV" sz="120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dirty="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Naturaleza de la cuenta; Deudor (D) o Acreedor (A).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25" name="Rectangle 1"/>
          <p:cNvSpPr>
            <a:spLocks noChangeArrowheads="1"/>
          </p:cNvSpPr>
          <p:nvPr/>
        </p:nvSpPr>
        <p:spPr bwMode="auto">
          <a:xfrm>
            <a:off x="822959" y="1588886"/>
            <a:ext cx="34877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i="0" u="none" strike="noStrike" cap="none" normalizeH="0" baseline="0" dirty="0">
                <a:ln>
                  <a:noFill/>
                </a:ln>
                <a:solidFill>
                  <a:srgbClr val="111E60"/>
                </a:solidFill>
                <a:effectLst/>
                <a:latin typeface="Museo 900" pitchFamily="50" charset="0"/>
                <a:ea typeface="Calibri" pitchFamily="34" charset="0"/>
                <a:cs typeface="Times New Roman" pitchFamily="18" charset="0"/>
              </a:rPr>
              <a:t>Archivo: saldo_cuenta.xml</a:t>
            </a:r>
            <a:endParaRPr kumimoji="0" lang="es-SV" sz="4000" i="0" u="none" strike="noStrike" cap="none" normalizeH="0" baseline="0" dirty="0">
              <a:ln>
                <a:noFill/>
              </a:ln>
              <a:solidFill>
                <a:srgbClr val="111E60"/>
              </a:solidFill>
              <a:effectLst/>
              <a:latin typeface="Museo 900" pitchFamily="50" charset="0"/>
              <a:cs typeface="Arial" pitchFamily="34" charset="0"/>
            </a:endParaRPr>
          </a:p>
        </p:txBody>
      </p:sp>
    </p:spTree>
    <p:extLst>
      <p:ext uri="{BB962C8B-B14F-4D97-AF65-F5344CB8AC3E}">
        <p14:creationId xmlns:p14="http://schemas.microsoft.com/office/powerpoint/2010/main" val="4015625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r>
              <a:rPr lang="es-SV" sz="3200" dirty="0">
                <a:solidFill>
                  <a:srgbClr val="111E60"/>
                </a:solidFill>
                <a:latin typeface="Museo 900" pitchFamily="50" charset="0"/>
              </a:rPr>
              <a:t>ARCHIVO Y ESTRUCTURA</a:t>
            </a:r>
          </a:p>
        </p:txBody>
      </p:sp>
      <p:graphicFrame>
        <p:nvGraphicFramePr>
          <p:cNvPr id="10" name="Tabla 1"/>
          <p:cNvGraphicFramePr>
            <a:graphicFrameLocks noGrp="1"/>
          </p:cNvGraphicFramePr>
          <p:nvPr>
            <p:extLst>
              <p:ext uri="{D42A27DB-BD31-4B8C-83A1-F6EECF244321}">
                <p14:modId xmlns:p14="http://schemas.microsoft.com/office/powerpoint/2010/main" val="361979297"/>
              </p:ext>
            </p:extLst>
          </p:nvPr>
        </p:nvGraphicFramePr>
        <p:xfrm>
          <a:off x="1125598" y="2065503"/>
          <a:ext cx="7524205" cy="1285240"/>
        </p:xfrm>
        <a:graphic>
          <a:graphicData uri="http://schemas.openxmlformats.org/drawingml/2006/table">
            <a:tbl>
              <a:tblPr firstRow="1" bandRow="1">
                <a:tableStyleId>{2D5ABB26-0587-4C30-8999-92F81FD0307C}</a:tableStyleId>
              </a:tblPr>
              <a:tblGrid>
                <a:gridCol w="3283395">
                  <a:extLst>
                    <a:ext uri="{9D8B030D-6E8A-4147-A177-3AD203B41FA5}">
                      <a16:colId xmlns:a16="http://schemas.microsoft.com/office/drawing/2014/main" val="20000"/>
                    </a:ext>
                  </a:extLst>
                </a:gridCol>
                <a:gridCol w="4240810">
                  <a:extLst>
                    <a:ext uri="{9D8B030D-6E8A-4147-A177-3AD203B41FA5}">
                      <a16:colId xmlns:a16="http://schemas.microsoft.com/office/drawing/2014/main" val="20001"/>
                    </a:ext>
                  </a:extLst>
                </a:gridCol>
              </a:tblGrid>
              <a:tr h="370840">
                <a:tc>
                  <a:txBody>
                    <a:bodyPr/>
                    <a:lstStyle/>
                    <a:p>
                      <a:pPr algn="ctr"/>
                      <a:r>
                        <a:rPr lang="es-SV" sz="1800" b="0" dirty="0">
                          <a:solidFill>
                            <a:schemeClr val="bg1"/>
                          </a:solidFill>
                          <a:latin typeface="Museo Sans 300" pitchFamily="50" charset="0"/>
                        </a:rPr>
                        <a:t>Archivo de datos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1E60"/>
                    </a:solidFill>
                  </a:tcPr>
                </a:tc>
                <a:tc>
                  <a:txBody>
                    <a:bodyPr/>
                    <a:lstStyle/>
                    <a:p>
                      <a:pPr algn="ctr"/>
                      <a:r>
                        <a:rPr lang="es-SV" sz="1800" b="0" dirty="0">
                          <a:solidFill>
                            <a:schemeClr val="bg1"/>
                          </a:solidFill>
                          <a:latin typeface="Museo Sans 300" pitchFamily="50" charset="0"/>
                        </a:rPr>
                        <a:t>Archivo de definición de estructura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1E60"/>
                    </a:solidFill>
                  </a:tcPr>
                </a:tc>
                <a:extLst>
                  <a:ext uri="{0D108BD9-81ED-4DB2-BD59-A6C34878D82A}">
                    <a16:rowId xmlns:a16="http://schemas.microsoft.com/office/drawing/2014/main" val="10000"/>
                  </a:ext>
                </a:extLst>
              </a:tr>
              <a:tr h="370840">
                <a:tc>
                  <a:txBody>
                    <a:bodyPr/>
                    <a:lstStyle/>
                    <a:p>
                      <a:r>
                        <a:rPr lang="es-SV" sz="1800" kern="1200" dirty="0">
                          <a:solidFill>
                            <a:schemeClr val="tx1"/>
                          </a:solidFill>
                          <a:effectLst/>
                          <a:latin typeface="Museo Sans 300" panose="02000000000000000000" pitchFamily="50" charset="0"/>
                          <a:ea typeface="+mn-ea"/>
                          <a:cs typeface="+mn-cs"/>
                        </a:rPr>
                        <a:t>comisiones_cobradas.xml</a:t>
                      </a:r>
                      <a:endParaRPr lang="es-SV" sz="1800" dirty="0">
                        <a:solidFill>
                          <a:schemeClr val="tx1"/>
                        </a:solidFill>
                        <a:latin typeface="Museo Sans 3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SV" sz="1800" kern="1200" dirty="0">
                          <a:solidFill>
                            <a:schemeClr val="tx1"/>
                          </a:solidFill>
                          <a:effectLst/>
                          <a:latin typeface="Museo Sans 300" panose="02000000000000000000" pitchFamily="50" charset="0"/>
                          <a:ea typeface="+mn-ea"/>
                          <a:cs typeface="+mn-cs"/>
                        </a:rPr>
                        <a:t>Comisiones cobradas por la </a:t>
                      </a:r>
                      <a:r>
                        <a:rPr lang="es-SV" sz="1800" kern="1200" dirty="0" err="1">
                          <a:solidFill>
                            <a:schemeClr val="tx1"/>
                          </a:solidFill>
                          <a:effectLst/>
                          <a:latin typeface="Museo Sans 300" panose="02000000000000000000" pitchFamily="50" charset="0"/>
                          <a:ea typeface="+mn-ea"/>
                          <a:cs typeface="+mn-cs"/>
                        </a:rPr>
                        <a:t>Titularizadora</a:t>
                      </a:r>
                      <a:r>
                        <a:rPr lang="es-SV" sz="1800" kern="1200" dirty="0">
                          <a:solidFill>
                            <a:schemeClr val="tx1"/>
                          </a:solidFill>
                          <a:effectLst/>
                          <a:latin typeface="Museo Sans 300" panose="02000000000000000000" pitchFamily="50" charset="0"/>
                          <a:ea typeface="+mn-ea"/>
                          <a:cs typeface="+mn-cs"/>
                        </a:rPr>
                        <a:t> de activos a cada uno de los fondos.</a:t>
                      </a:r>
                      <a:endParaRPr lang="es-SV" sz="1600" i="0" dirty="0">
                        <a:solidFill>
                          <a:srgbClr val="FF0000"/>
                        </a:solidFill>
                        <a:latin typeface="Museo Sans 3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Rectangle 1">
            <a:extLst>
              <a:ext uri="{FF2B5EF4-FFF2-40B4-BE49-F238E27FC236}">
                <a16:creationId xmlns:a16="http://schemas.microsoft.com/office/drawing/2014/main" id="{F0AE9910-4880-42C6-8D2A-99FBD0D973C5}"/>
              </a:ext>
            </a:extLst>
          </p:cNvPr>
          <p:cNvSpPr>
            <a:spLocks noChangeArrowheads="1"/>
          </p:cNvSpPr>
          <p:nvPr/>
        </p:nvSpPr>
        <p:spPr bwMode="auto">
          <a:xfrm>
            <a:off x="1009787" y="1548235"/>
            <a:ext cx="466196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i="0" u="none" strike="noStrike" cap="none" normalizeH="0" baseline="0" dirty="0">
                <a:ln>
                  <a:noFill/>
                </a:ln>
                <a:solidFill>
                  <a:srgbClr val="111E60"/>
                </a:solidFill>
                <a:effectLst/>
                <a:latin typeface="Museo 900" pitchFamily="50" charset="0"/>
                <a:ea typeface="Calibri" pitchFamily="34" charset="0"/>
                <a:cs typeface="Times New Roman" pitchFamily="18" charset="0"/>
              </a:rPr>
              <a:t>Archivo: comisiones_cobradas.xml</a:t>
            </a:r>
            <a:endParaRPr kumimoji="0" lang="es-SV" sz="4000" i="0" u="none" strike="noStrike" cap="none" normalizeH="0" baseline="0" dirty="0">
              <a:ln>
                <a:noFill/>
              </a:ln>
              <a:solidFill>
                <a:srgbClr val="111E60"/>
              </a:solidFill>
              <a:effectLst/>
              <a:latin typeface="Museo 900" pitchFamily="50" charset="0"/>
              <a:cs typeface="Arial" pitchFamily="34" charset="0"/>
            </a:endParaRPr>
          </a:p>
        </p:txBody>
      </p:sp>
      <p:graphicFrame>
        <p:nvGraphicFramePr>
          <p:cNvPr id="12" name="6 Tabla">
            <a:extLst>
              <a:ext uri="{FF2B5EF4-FFF2-40B4-BE49-F238E27FC236}">
                <a16:creationId xmlns:a16="http://schemas.microsoft.com/office/drawing/2014/main" id="{F27AAFAE-F242-4A86-B2ED-6CDB5117DCB7}"/>
              </a:ext>
            </a:extLst>
          </p:cNvPr>
          <p:cNvGraphicFramePr>
            <a:graphicFrameLocks noGrp="1"/>
          </p:cNvGraphicFramePr>
          <p:nvPr>
            <p:extLst>
              <p:ext uri="{D42A27DB-BD31-4B8C-83A1-F6EECF244321}">
                <p14:modId xmlns:p14="http://schemas.microsoft.com/office/powerpoint/2010/main" val="4125416242"/>
              </p:ext>
            </p:extLst>
          </p:nvPr>
        </p:nvGraphicFramePr>
        <p:xfrm>
          <a:off x="1125599" y="3827800"/>
          <a:ext cx="7524206" cy="2132753"/>
        </p:xfrm>
        <a:graphic>
          <a:graphicData uri="http://schemas.openxmlformats.org/drawingml/2006/table">
            <a:tbl>
              <a:tblPr/>
              <a:tblGrid>
                <a:gridCol w="1400901">
                  <a:extLst>
                    <a:ext uri="{9D8B030D-6E8A-4147-A177-3AD203B41FA5}">
                      <a16:colId xmlns:a16="http://schemas.microsoft.com/office/drawing/2014/main" val="20000"/>
                    </a:ext>
                  </a:extLst>
                </a:gridCol>
                <a:gridCol w="901766">
                  <a:extLst>
                    <a:ext uri="{9D8B030D-6E8A-4147-A177-3AD203B41FA5}">
                      <a16:colId xmlns:a16="http://schemas.microsoft.com/office/drawing/2014/main" val="20001"/>
                    </a:ext>
                  </a:extLst>
                </a:gridCol>
                <a:gridCol w="785486">
                  <a:extLst>
                    <a:ext uri="{9D8B030D-6E8A-4147-A177-3AD203B41FA5}">
                      <a16:colId xmlns:a16="http://schemas.microsoft.com/office/drawing/2014/main" val="20002"/>
                    </a:ext>
                  </a:extLst>
                </a:gridCol>
                <a:gridCol w="908779">
                  <a:extLst>
                    <a:ext uri="{9D8B030D-6E8A-4147-A177-3AD203B41FA5}">
                      <a16:colId xmlns:a16="http://schemas.microsoft.com/office/drawing/2014/main" val="20003"/>
                    </a:ext>
                  </a:extLst>
                </a:gridCol>
                <a:gridCol w="3527274">
                  <a:extLst>
                    <a:ext uri="{9D8B030D-6E8A-4147-A177-3AD203B41FA5}">
                      <a16:colId xmlns:a16="http://schemas.microsoft.com/office/drawing/2014/main" val="20004"/>
                    </a:ext>
                  </a:extLst>
                </a:gridCol>
              </a:tblGrid>
              <a:tr h="253425">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Elemento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Tipo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Longitud</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Decimales</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Descripción</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extLst>
                  <a:ext uri="{0D108BD9-81ED-4DB2-BD59-A6C34878D82A}">
                    <a16:rowId xmlns:a16="http://schemas.microsoft.com/office/drawing/2014/main" val="10000"/>
                  </a:ext>
                </a:extLst>
              </a:tr>
              <a:tr h="743701">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nombre_fondo</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dirty="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Corresponde al nombre del fondo aprobado por el Consejo Directivo de la superintendencia. </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7777">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concepto</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dirty="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a:solidFill>
                            <a:srgbClr val="000000"/>
                          </a:solidFill>
                          <a:latin typeface="Museo Sans 300" pitchFamily="50" charset="0"/>
                          <a:ea typeface="Times New Roman"/>
                          <a:cs typeface="Calibri"/>
                        </a:rPr>
                        <a:t>Campo utilizado para ampliar con “observaciones”. </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5027">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comision</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XsDecimal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7</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 sz="1200" kern="1200" dirty="0">
                          <a:solidFill>
                            <a:schemeClr val="tx1"/>
                          </a:solidFill>
                          <a:effectLst/>
                          <a:latin typeface="Museo Sans 300" panose="02000000000000000000" pitchFamily="50" charset="0"/>
                          <a:ea typeface="+mn-ea"/>
                          <a:cs typeface="+mn-cs"/>
                        </a:rPr>
                        <a:t>Corresponde al valor efectivo de comisiones aplicadas a los fondos estructurados, expresados en forma decimal</a:t>
                      </a:r>
                      <a:r>
                        <a:rPr lang="es-SV" sz="1200" dirty="0">
                          <a:solidFill>
                            <a:srgbClr val="000000"/>
                          </a:solidFill>
                          <a:latin typeface="Museo Sans 300" pitchFamily="50" charset="0"/>
                          <a:ea typeface="Times New Roman"/>
                          <a:cs typeface="Calibri"/>
                        </a:rPr>
                        <a:t>.</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0065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r>
              <a:rPr lang="es-SV" sz="3200" dirty="0">
                <a:solidFill>
                  <a:srgbClr val="111E60"/>
                </a:solidFill>
                <a:latin typeface="Museo 900" pitchFamily="50" charset="0"/>
              </a:rPr>
              <a:t>ARCHIVO Y ESTRUCTURA</a:t>
            </a:r>
          </a:p>
        </p:txBody>
      </p:sp>
      <p:graphicFrame>
        <p:nvGraphicFramePr>
          <p:cNvPr id="7" name="6 Tabla"/>
          <p:cNvGraphicFramePr>
            <a:graphicFrameLocks noGrp="1"/>
          </p:cNvGraphicFramePr>
          <p:nvPr>
            <p:extLst>
              <p:ext uri="{D42A27DB-BD31-4B8C-83A1-F6EECF244321}">
                <p14:modId xmlns:p14="http://schemas.microsoft.com/office/powerpoint/2010/main" val="3774385148"/>
              </p:ext>
            </p:extLst>
          </p:nvPr>
        </p:nvGraphicFramePr>
        <p:xfrm>
          <a:off x="862147" y="3423085"/>
          <a:ext cx="7524205" cy="3145659"/>
        </p:xfrm>
        <a:graphic>
          <a:graphicData uri="http://schemas.openxmlformats.org/drawingml/2006/table">
            <a:tbl>
              <a:tblPr/>
              <a:tblGrid>
                <a:gridCol w="1636504">
                  <a:extLst>
                    <a:ext uri="{9D8B030D-6E8A-4147-A177-3AD203B41FA5}">
                      <a16:colId xmlns:a16="http://schemas.microsoft.com/office/drawing/2014/main" val="20000"/>
                    </a:ext>
                  </a:extLst>
                </a:gridCol>
                <a:gridCol w="854465">
                  <a:extLst>
                    <a:ext uri="{9D8B030D-6E8A-4147-A177-3AD203B41FA5}">
                      <a16:colId xmlns:a16="http://schemas.microsoft.com/office/drawing/2014/main" val="20001"/>
                    </a:ext>
                  </a:extLst>
                </a:gridCol>
                <a:gridCol w="861535">
                  <a:extLst>
                    <a:ext uri="{9D8B030D-6E8A-4147-A177-3AD203B41FA5}">
                      <a16:colId xmlns:a16="http://schemas.microsoft.com/office/drawing/2014/main" val="20002"/>
                    </a:ext>
                  </a:extLst>
                </a:gridCol>
                <a:gridCol w="964099">
                  <a:extLst>
                    <a:ext uri="{9D8B030D-6E8A-4147-A177-3AD203B41FA5}">
                      <a16:colId xmlns:a16="http://schemas.microsoft.com/office/drawing/2014/main" val="20003"/>
                    </a:ext>
                  </a:extLst>
                </a:gridCol>
                <a:gridCol w="3207602">
                  <a:extLst>
                    <a:ext uri="{9D8B030D-6E8A-4147-A177-3AD203B41FA5}">
                      <a16:colId xmlns:a16="http://schemas.microsoft.com/office/drawing/2014/main" val="20004"/>
                    </a:ext>
                  </a:extLst>
                </a:gridCol>
              </a:tblGrid>
              <a:tr h="264511">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Elemento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Tipo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Longitud</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Decimales</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Descripción</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extLst>
                  <a:ext uri="{0D108BD9-81ED-4DB2-BD59-A6C34878D82A}">
                    <a16:rowId xmlns:a16="http://schemas.microsoft.com/office/drawing/2014/main" val="10000"/>
                  </a:ext>
                </a:extLst>
              </a:tr>
              <a:tr h="374041">
                <a:tc>
                  <a:txBody>
                    <a:bodyPr/>
                    <a:lstStyle/>
                    <a:p>
                      <a:pPr>
                        <a:lnSpc>
                          <a:spcPct val="107000"/>
                        </a:lnSpc>
                        <a:spcAft>
                          <a:spcPts val="0"/>
                        </a:spcAft>
                      </a:pPr>
                      <a:r>
                        <a:rPr lang="en-US" sz="1200" dirty="0" err="1">
                          <a:latin typeface="Museo Sans 300" pitchFamily="50" charset="0"/>
                          <a:ea typeface="Calibri"/>
                          <a:cs typeface="Times New Roman"/>
                        </a:rPr>
                        <a:t>codigo_fondo</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10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dirty="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latin typeface="Museo Sans 300" pitchFamily="50" charset="0"/>
                          <a:ea typeface="Calibri"/>
                          <a:cs typeface="Times New Roman"/>
                        </a:rPr>
                        <a:t>Código del </a:t>
                      </a:r>
                      <a:r>
                        <a:rPr lang="en-US" sz="1200" dirty="0" err="1">
                          <a:latin typeface="Museo Sans 300" pitchFamily="50" charset="0"/>
                          <a:ea typeface="Calibri"/>
                          <a:cs typeface="Times New Roman"/>
                        </a:rPr>
                        <a:t>fondo</a:t>
                      </a:r>
                      <a:r>
                        <a:rPr lang="en-US" sz="1200" dirty="0">
                          <a:latin typeface="Museo Sans 300" pitchFamily="50" charset="0"/>
                          <a:ea typeface="Calibri"/>
                          <a:cs typeface="Times New Roman"/>
                        </a:rPr>
                        <a:t> de </a:t>
                      </a:r>
                      <a:r>
                        <a:rPr lang="en-US" sz="1200" dirty="0" err="1">
                          <a:latin typeface="Museo Sans 300" pitchFamily="50" charset="0"/>
                          <a:ea typeface="Calibri"/>
                          <a:cs typeface="Times New Roman"/>
                        </a:rPr>
                        <a:t>titularización</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110788"/>
                  </a:ext>
                </a:extLst>
              </a:tr>
              <a:tr h="350875">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nombre_fondo</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dirty="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Nombre del fondo, el cual corresponde al nombre aprobado por el Consejo Directivo de la Superintendencia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2667">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nombre_activo</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SV" sz="1200" dirty="0">
                        <a:latin typeface="Museo Sans 300" pitchFamily="50"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Corresponde a los activos que conforman un fondo de titularización, atendiendo a lo dispuesto en el Art. 45 de la Ley de Titularización de Activos.</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5027">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descripcion</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SV" sz="1200" dirty="0">
                          <a:solidFill>
                            <a:srgbClr val="000000"/>
                          </a:solidFill>
                          <a:latin typeface="Museo Sans 300" pitchFamily="50" charset="0"/>
                          <a:ea typeface="Times New Roman"/>
                          <a:cs typeface="Calibri"/>
                        </a:rPr>
                        <a:t>250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Realizar una breve descripción individualizada que identifique el activo generador de flujos de fondos periódicos y predecibles</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5027">
                <a:tc>
                  <a:txBody>
                    <a:bodyPr/>
                    <a:lstStyle/>
                    <a:p>
                      <a:pPr>
                        <a:lnSpc>
                          <a:spcPct val="107000"/>
                        </a:lnSpc>
                        <a:spcAft>
                          <a:spcPts val="0"/>
                        </a:spcAft>
                      </a:pPr>
                      <a:r>
                        <a:rPr lang="en-US" sz="1200" dirty="0">
                          <a:latin typeface="Museo Sans 300" pitchFamily="50" charset="0"/>
                          <a:ea typeface="Calibri"/>
                          <a:cs typeface="Times New Roman"/>
                        </a:rPr>
                        <a:t>valor</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XsDecimal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17</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2</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Deberá detallarse el valor del activo titularizado y registrado en contabilidad.</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4263134"/>
                  </a:ext>
                </a:extLst>
              </a:tr>
            </a:tbl>
          </a:graphicData>
        </a:graphic>
      </p:graphicFrame>
      <p:sp>
        <p:nvSpPr>
          <p:cNvPr id="1025" name="Rectangle 1"/>
          <p:cNvSpPr>
            <a:spLocks noChangeArrowheads="1"/>
          </p:cNvSpPr>
          <p:nvPr/>
        </p:nvSpPr>
        <p:spPr bwMode="auto">
          <a:xfrm>
            <a:off x="862146" y="1506023"/>
            <a:ext cx="657904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i="0" u="none" strike="noStrike" cap="none" normalizeH="0" baseline="0" dirty="0">
                <a:ln>
                  <a:noFill/>
                </a:ln>
                <a:solidFill>
                  <a:srgbClr val="111E60"/>
                </a:solidFill>
                <a:effectLst/>
                <a:latin typeface="Museo 900" pitchFamily="50" charset="0"/>
                <a:ea typeface="Calibri" pitchFamily="34" charset="0"/>
                <a:cs typeface="Times New Roman" pitchFamily="18" charset="0"/>
              </a:rPr>
              <a:t>Archivo: activos_individualizados.xml</a:t>
            </a:r>
            <a:endParaRPr kumimoji="0" lang="es-SV" sz="4000" i="0" u="none" strike="noStrike" cap="none" normalizeH="0" baseline="0" dirty="0">
              <a:ln>
                <a:noFill/>
              </a:ln>
              <a:solidFill>
                <a:srgbClr val="111E60"/>
              </a:solidFill>
              <a:effectLst/>
              <a:latin typeface="Museo 900" pitchFamily="50" charset="0"/>
              <a:cs typeface="Arial" pitchFamily="34" charset="0"/>
            </a:endParaRPr>
          </a:p>
        </p:txBody>
      </p:sp>
      <p:graphicFrame>
        <p:nvGraphicFramePr>
          <p:cNvPr id="8" name="Tabla 1">
            <a:extLst>
              <a:ext uri="{FF2B5EF4-FFF2-40B4-BE49-F238E27FC236}">
                <a16:creationId xmlns:a16="http://schemas.microsoft.com/office/drawing/2014/main" id="{ACDE3DC5-67EE-4D38-B552-29507A2ED88B}"/>
              </a:ext>
            </a:extLst>
          </p:cNvPr>
          <p:cNvGraphicFramePr>
            <a:graphicFrameLocks noGrp="1"/>
          </p:cNvGraphicFramePr>
          <p:nvPr>
            <p:extLst>
              <p:ext uri="{D42A27DB-BD31-4B8C-83A1-F6EECF244321}">
                <p14:modId xmlns:p14="http://schemas.microsoft.com/office/powerpoint/2010/main" val="3995941611"/>
              </p:ext>
            </p:extLst>
          </p:nvPr>
        </p:nvGraphicFramePr>
        <p:xfrm>
          <a:off x="862147" y="2143760"/>
          <a:ext cx="7524205" cy="1010920"/>
        </p:xfrm>
        <a:graphic>
          <a:graphicData uri="http://schemas.openxmlformats.org/drawingml/2006/table">
            <a:tbl>
              <a:tblPr firstRow="1" bandRow="1">
                <a:tableStyleId>{2D5ABB26-0587-4C30-8999-92F81FD0307C}</a:tableStyleId>
              </a:tblPr>
              <a:tblGrid>
                <a:gridCol w="3283395">
                  <a:extLst>
                    <a:ext uri="{9D8B030D-6E8A-4147-A177-3AD203B41FA5}">
                      <a16:colId xmlns:a16="http://schemas.microsoft.com/office/drawing/2014/main" val="20000"/>
                    </a:ext>
                  </a:extLst>
                </a:gridCol>
                <a:gridCol w="4240810">
                  <a:extLst>
                    <a:ext uri="{9D8B030D-6E8A-4147-A177-3AD203B41FA5}">
                      <a16:colId xmlns:a16="http://schemas.microsoft.com/office/drawing/2014/main" val="20001"/>
                    </a:ext>
                  </a:extLst>
                </a:gridCol>
              </a:tblGrid>
              <a:tr h="370840">
                <a:tc>
                  <a:txBody>
                    <a:bodyPr/>
                    <a:lstStyle/>
                    <a:p>
                      <a:pPr algn="ctr"/>
                      <a:r>
                        <a:rPr lang="es-SV" sz="1800" b="0" dirty="0">
                          <a:solidFill>
                            <a:schemeClr val="bg1"/>
                          </a:solidFill>
                          <a:latin typeface="Museo Sans 300" pitchFamily="50" charset="0"/>
                        </a:rPr>
                        <a:t>Archivo de datos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1E60"/>
                    </a:solidFill>
                  </a:tcPr>
                </a:tc>
                <a:tc>
                  <a:txBody>
                    <a:bodyPr/>
                    <a:lstStyle/>
                    <a:p>
                      <a:pPr algn="ctr"/>
                      <a:r>
                        <a:rPr lang="es-SV" sz="1800" b="0" dirty="0">
                          <a:solidFill>
                            <a:schemeClr val="bg1"/>
                          </a:solidFill>
                          <a:latin typeface="Museo Sans 300" pitchFamily="50" charset="0"/>
                        </a:rPr>
                        <a:t>Archivo de definición de estructura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1E60"/>
                    </a:solidFill>
                  </a:tcPr>
                </a:tc>
                <a:extLst>
                  <a:ext uri="{0D108BD9-81ED-4DB2-BD59-A6C34878D82A}">
                    <a16:rowId xmlns:a16="http://schemas.microsoft.com/office/drawing/2014/main" val="10000"/>
                  </a:ext>
                </a:extLst>
              </a:tr>
              <a:tr h="370840">
                <a:tc>
                  <a:txBody>
                    <a:bodyPr/>
                    <a:lstStyle/>
                    <a:p>
                      <a:r>
                        <a:rPr lang="es-SV" sz="1800" kern="1200" dirty="0">
                          <a:solidFill>
                            <a:schemeClr val="tx1"/>
                          </a:solidFill>
                          <a:effectLst/>
                          <a:latin typeface="Museo Sans 300" panose="02000000000000000000" pitchFamily="50" charset="0"/>
                          <a:ea typeface="+mn-ea"/>
                          <a:cs typeface="+mn-cs"/>
                        </a:rPr>
                        <a:t>activos_individualizados.xml</a:t>
                      </a:r>
                      <a:endParaRPr lang="es-SV" sz="1800" dirty="0">
                        <a:solidFill>
                          <a:schemeClr val="tx1"/>
                        </a:solidFill>
                        <a:latin typeface="Museo Sans 3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SV" sz="1800" kern="1200" dirty="0">
                          <a:solidFill>
                            <a:schemeClr val="tx1"/>
                          </a:solidFill>
                          <a:effectLst/>
                          <a:latin typeface="Museo Sans 300" panose="02000000000000000000" pitchFamily="50" charset="0"/>
                          <a:ea typeface="+mn-ea"/>
                          <a:cs typeface="+mn-cs"/>
                        </a:rPr>
                        <a:t>Activos individualizados que conforman el fondo de titularización.</a:t>
                      </a:r>
                      <a:endParaRPr lang="es-SV" sz="1600" i="0" dirty="0">
                        <a:solidFill>
                          <a:srgbClr val="FF0000"/>
                        </a:solidFill>
                        <a:latin typeface="Museo Sans 3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14629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92"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r>
              <a:rPr lang="es-SV" sz="3200" dirty="0">
                <a:solidFill>
                  <a:srgbClr val="111E60"/>
                </a:solidFill>
                <a:latin typeface="Museo 900" pitchFamily="50" charset="0"/>
              </a:rPr>
              <a:t>ARCHIVO Y ESTRUCTURA</a:t>
            </a:r>
          </a:p>
        </p:txBody>
      </p:sp>
      <p:graphicFrame>
        <p:nvGraphicFramePr>
          <p:cNvPr id="7" name="6 Tabla"/>
          <p:cNvGraphicFramePr>
            <a:graphicFrameLocks noGrp="1"/>
          </p:cNvGraphicFramePr>
          <p:nvPr>
            <p:extLst>
              <p:ext uri="{D42A27DB-BD31-4B8C-83A1-F6EECF244321}">
                <p14:modId xmlns:p14="http://schemas.microsoft.com/office/powerpoint/2010/main" val="2967376887"/>
              </p:ext>
            </p:extLst>
          </p:nvPr>
        </p:nvGraphicFramePr>
        <p:xfrm>
          <a:off x="754602" y="2451000"/>
          <a:ext cx="7865196" cy="3096645"/>
        </p:xfrm>
        <a:graphic>
          <a:graphicData uri="http://schemas.openxmlformats.org/drawingml/2006/table">
            <a:tbl>
              <a:tblPr/>
              <a:tblGrid>
                <a:gridCol w="1796743">
                  <a:extLst>
                    <a:ext uri="{9D8B030D-6E8A-4147-A177-3AD203B41FA5}">
                      <a16:colId xmlns:a16="http://schemas.microsoft.com/office/drawing/2014/main" val="20000"/>
                    </a:ext>
                  </a:extLst>
                </a:gridCol>
                <a:gridCol w="850604">
                  <a:extLst>
                    <a:ext uri="{9D8B030D-6E8A-4147-A177-3AD203B41FA5}">
                      <a16:colId xmlns:a16="http://schemas.microsoft.com/office/drawing/2014/main" val="20001"/>
                    </a:ext>
                  </a:extLst>
                </a:gridCol>
                <a:gridCol w="893135">
                  <a:extLst>
                    <a:ext uri="{9D8B030D-6E8A-4147-A177-3AD203B41FA5}">
                      <a16:colId xmlns:a16="http://schemas.microsoft.com/office/drawing/2014/main" val="20002"/>
                    </a:ext>
                  </a:extLst>
                </a:gridCol>
                <a:gridCol w="999461">
                  <a:extLst>
                    <a:ext uri="{9D8B030D-6E8A-4147-A177-3AD203B41FA5}">
                      <a16:colId xmlns:a16="http://schemas.microsoft.com/office/drawing/2014/main" val="20003"/>
                    </a:ext>
                  </a:extLst>
                </a:gridCol>
                <a:gridCol w="3325253">
                  <a:extLst>
                    <a:ext uri="{9D8B030D-6E8A-4147-A177-3AD203B41FA5}">
                      <a16:colId xmlns:a16="http://schemas.microsoft.com/office/drawing/2014/main" val="20004"/>
                    </a:ext>
                  </a:extLst>
                </a:gridCol>
              </a:tblGrid>
              <a:tr h="264511">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Elemento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Tipo</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Longitud</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Decimales</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tc>
                  <a:txBody>
                    <a:bodyPr/>
                    <a:lstStyle/>
                    <a:p>
                      <a:pPr algn="ctr">
                        <a:lnSpc>
                          <a:spcPct val="107000"/>
                        </a:lnSpc>
                        <a:spcAft>
                          <a:spcPts val="0"/>
                        </a:spcAft>
                      </a:pPr>
                      <a:r>
                        <a:rPr lang="es-SV" sz="1200" b="1" dirty="0">
                          <a:solidFill>
                            <a:schemeClr val="bg1"/>
                          </a:solidFill>
                          <a:latin typeface="Museo Sans 300" pitchFamily="50" charset="0"/>
                          <a:ea typeface="Times New Roman"/>
                          <a:cs typeface="Calibri"/>
                        </a:rPr>
                        <a:t>Descripción</a:t>
                      </a:r>
                      <a:endParaRPr lang="es-SV" sz="1200" dirty="0">
                        <a:solidFill>
                          <a:schemeClr val="bg1"/>
                        </a:solidFill>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11E60"/>
                    </a:solidFill>
                  </a:tcPr>
                </a:tc>
                <a:extLst>
                  <a:ext uri="{0D108BD9-81ED-4DB2-BD59-A6C34878D82A}">
                    <a16:rowId xmlns:a16="http://schemas.microsoft.com/office/drawing/2014/main" val="10000"/>
                  </a:ext>
                </a:extLst>
              </a:tr>
              <a:tr h="325027">
                <a:tc>
                  <a:txBody>
                    <a:bodyPr/>
                    <a:lstStyle/>
                    <a:p>
                      <a:pPr>
                        <a:lnSpc>
                          <a:spcPct val="107000"/>
                        </a:lnSpc>
                        <a:spcAft>
                          <a:spcPts val="0"/>
                        </a:spcAft>
                      </a:pPr>
                      <a:r>
                        <a:rPr lang="en-US" sz="1200" dirty="0" err="1">
                          <a:latin typeface="Museo Sans 300" pitchFamily="50" charset="0"/>
                          <a:ea typeface="Calibri"/>
                          <a:cs typeface="Times New Roman"/>
                        </a:rPr>
                        <a:t>proyeccion_original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XsDecimal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17</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2</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Deberá detallarse el valor del flujo proyectado</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090687"/>
                  </a:ext>
                </a:extLst>
              </a:tr>
              <a:tr h="325027">
                <a:tc>
                  <a:txBody>
                    <a:bodyPr/>
                    <a:lstStyle/>
                    <a:p>
                      <a:pPr>
                        <a:lnSpc>
                          <a:spcPct val="107000"/>
                        </a:lnSpc>
                        <a:spcAft>
                          <a:spcPts val="0"/>
                        </a:spcAft>
                      </a:pPr>
                      <a:r>
                        <a:rPr lang="en-US" sz="1200" dirty="0" err="1">
                          <a:latin typeface="Museo Sans 300" pitchFamily="50" charset="0"/>
                          <a:ea typeface="Calibri"/>
                          <a:cs typeface="Times New Roman"/>
                        </a:rPr>
                        <a:t>flujo_real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XsDecimal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17</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2</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Deberá detallarse el valor real del flujo generado</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022951"/>
                  </a:ext>
                </a:extLst>
              </a:tr>
              <a:tr h="325027">
                <a:tc>
                  <a:txBody>
                    <a:bodyPr/>
                    <a:lstStyle/>
                    <a:p>
                      <a:pPr>
                        <a:lnSpc>
                          <a:spcPct val="107000"/>
                        </a:lnSpc>
                        <a:spcAft>
                          <a:spcPts val="0"/>
                        </a:spcAft>
                      </a:pPr>
                      <a:r>
                        <a:rPr lang="en-US" sz="1200" dirty="0" err="1">
                          <a:latin typeface="Museo Sans 300" pitchFamily="50" charset="0"/>
                          <a:ea typeface="Calibri"/>
                          <a:cs typeface="Times New Roman"/>
                        </a:rPr>
                        <a:t>diferencia_proyeccion</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XsDecimal</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17</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2</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Deberá indicarse el diferencial entre el monto proyectado y el monto real de los flujos mensuales del fondo. </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7327440"/>
                  </a:ext>
                </a:extLst>
              </a:tr>
              <a:tr h="325027">
                <a:tc>
                  <a:txBody>
                    <a:bodyPr/>
                    <a:lstStyle/>
                    <a:p>
                      <a:pPr>
                        <a:lnSpc>
                          <a:spcPct val="107000"/>
                        </a:lnSpc>
                        <a:spcAft>
                          <a:spcPts val="0"/>
                        </a:spcAft>
                      </a:pPr>
                      <a:r>
                        <a:rPr lang="en-US" sz="1200" dirty="0" err="1">
                          <a:latin typeface="Museo Sans 300" pitchFamily="50" charset="0"/>
                          <a:ea typeface="Calibri"/>
                          <a:cs typeface="Times New Roman"/>
                        </a:rPr>
                        <a:t>codigo_custodia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4</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Se deberá especificar el código de la entidad de custodia en que están depositados los activos de los fondos de titularización, incluyendo los que estén en custodia propia, según tabla de códigos de RCTG-15</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937833"/>
                  </a:ext>
                </a:extLst>
              </a:tr>
              <a:tr h="325027">
                <a:tc>
                  <a:txBody>
                    <a:bodyPr/>
                    <a:lstStyle/>
                    <a:p>
                      <a:pPr>
                        <a:lnSpc>
                          <a:spcPct val="107000"/>
                        </a:lnSpc>
                        <a:spcAft>
                          <a:spcPts val="0"/>
                        </a:spcAft>
                      </a:pPr>
                      <a:r>
                        <a:rPr lang="en-US" sz="1200" dirty="0" err="1">
                          <a:latin typeface="Museo Sans 300" pitchFamily="50" charset="0"/>
                          <a:ea typeface="Calibri"/>
                          <a:cs typeface="Times New Roman"/>
                        </a:rPr>
                        <a:t>nombre_titularizadora</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dirty="0" err="1">
                          <a:solidFill>
                            <a:srgbClr val="000000"/>
                          </a:solidFill>
                          <a:latin typeface="Museo Sans 300" pitchFamily="50" charset="0"/>
                          <a:ea typeface="Times New Roman"/>
                          <a:cs typeface="Calibri"/>
                        </a:rPr>
                        <a:t>XsString</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200" dirty="0">
                          <a:latin typeface="Museo Sans 300" pitchFamily="50" charset="0"/>
                          <a:ea typeface="Calibri"/>
                          <a:cs typeface="Times New Roman"/>
                        </a:rPr>
                        <a:t>250</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SV" sz="1200" kern="1200" dirty="0">
                          <a:solidFill>
                            <a:schemeClr val="tx1"/>
                          </a:solidFill>
                          <a:effectLst/>
                          <a:latin typeface="Museo Sans 300" panose="02000000000000000000" pitchFamily="50" charset="0"/>
                          <a:ea typeface="+mn-ea"/>
                          <a:cs typeface="+mn-cs"/>
                        </a:rPr>
                        <a:t>Nombre de la </a:t>
                      </a:r>
                      <a:r>
                        <a:rPr lang="es-SV" sz="1200" kern="1200" dirty="0" err="1">
                          <a:solidFill>
                            <a:schemeClr val="tx1"/>
                          </a:solidFill>
                          <a:effectLst/>
                          <a:latin typeface="Museo Sans 300" panose="02000000000000000000" pitchFamily="50" charset="0"/>
                          <a:ea typeface="+mn-ea"/>
                          <a:cs typeface="+mn-cs"/>
                        </a:rPr>
                        <a:t>Titularizadora</a:t>
                      </a:r>
                      <a:r>
                        <a:rPr lang="es-SV" sz="1200" kern="1200" dirty="0">
                          <a:solidFill>
                            <a:schemeClr val="tx1"/>
                          </a:solidFill>
                          <a:effectLst/>
                          <a:latin typeface="Museo Sans 300" panose="02000000000000000000" pitchFamily="50" charset="0"/>
                          <a:ea typeface="+mn-ea"/>
                          <a:cs typeface="+mn-cs"/>
                        </a:rPr>
                        <a:t> que aparece como administradora en el Contrato de Titularización del Fondo de Titularización. </a:t>
                      </a:r>
                      <a:endParaRPr lang="es-SV" sz="1200" dirty="0">
                        <a:latin typeface="Museo Sans 300" pitchFamily="50" charset="0"/>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358766"/>
                  </a:ext>
                </a:extLst>
              </a:tr>
            </a:tbl>
          </a:graphicData>
        </a:graphic>
      </p:graphicFrame>
      <p:sp>
        <p:nvSpPr>
          <p:cNvPr id="1025" name="Rectangle 1"/>
          <p:cNvSpPr>
            <a:spLocks noChangeArrowheads="1"/>
          </p:cNvSpPr>
          <p:nvPr/>
        </p:nvSpPr>
        <p:spPr bwMode="auto">
          <a:xfrm>
            <a:off x="819615" y="1594402"/>
            <a:ext cx="602775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i="0" u="none" strike="noStrike" cap="none" normalizeH="0" baseline="0" dirty="0">
                <a:ln>
                  <a:noFill/>
                </a:ln>
                <a:solidFill>
                  <a:srgbClr val="111E60"/>
                </a:solidFill>
                <a:effectLst/>
                <a:latin typeface="Museo 900" pitchFamily="50" charset="0"/>
                <a:ea typeface="Calibri" pitchFamily="34" charset="0"/>
                <a:cs typeface="Times New Roman" pitchFamily="18" charset="0"/>
              </a:rPr>
              <a:t>Archivo: activos_individualizados.xml  (Continuación…..)</a:t>
            </a:r>
            <a:endParaRPr kumimoji="0" lang="es-SV" sz="4000" i="0" u="none" strike="noStrike" cap="none" normalizeH="0" baseline="0" dirty="0">
              <a:ln>
                <a:noFill/>
              </a:ln>
              <a:solidFill>
                <a:srgbClr val="111E60"/>
              </a:solidFill>
              <a:effectLst/>
              <a:latin typeface="Museo 900" pitchFamily="50" charset="0"/>
              <a:cs typeface="Arial" pitchFamily="34" charset="0"/>
            </a:endParaRPr>
          </a:p>
        </p:txBody>
      </p:sp>
    </p:spTree>
    <p:extLst>
      <p:ext uri="{BB962C8B-B14F-4D97-AF65-F5344CB8AC3E}">
        <p14:creationId xmlns:p14="http://schemas.microsoft.com/office/powerpoint/2010/main" val="2265811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132730" y="154268"/>
            <a:ext cx="7886700" cy="1325563"/>
          </a:xfrm>
        </p:spPr>
        <p:txBody>
          <a:bodyPr>
            <a:normAutofit/>
          </a:bodyPr>
          <a:lstStyle/>
          <a:p>
            <a:pPr algn="ctr"/>
            <a:r>
              <a:rPr lang="es-SV" sz="2800" dirty="0">
                <a:latin typeface="Museo 900" pitchFamily="50" charset="0"/>
              </a:rPr>
              <a:t>Descarga de los esquemas </a:t>
            </a:r>
            <a:br>
              <a:rPr lang="es-SV" sz="2800" dirty="0">
                <a:latin typeface="Museo 900" pitchFamily="50" charset="0"/>
              </a:rPr>
            </a:br>
            <a:r>
              <a:rPr lang="es-SV" sz="2800" dirty="0">
                <a:latin typeface="Museo 900" pitchFamily="50" charset="0"/>
              </a:rPr>
              <a:t>desde la página web de la SSF</a:t>
            </a:r>
          </a:p>
        </p:txBody>
      </p:sp>
      <p:pic>
        <p:nvPicPr>
          <p:cNvPr id="7" name="Imagen 6">
            <a:extLst>
              <a:ext uri="{FF2B5EF4-FFF2-40B4-BE49-F238E27FC236}">
                <a16:creationId xmlns:a16="http://schemas.microsoft.com/office/drawing/2014/main" id="{F0D56295-4E4E-447C-B451-88D3CEC462A6}"/>
              </a:ext>
            </a:extLst>
          </p:cNvPr>
          <p:cNvPicPr>
            <a:picLocks noChangeAspect="1"/>
          </p:cNvPicPr>
          <p:nvPr/>
        </p:nvPicPr>
        <p:blipFill>
          <a:blip r:embed="rId4"/>
          <a:stretch>
            <a:fillRect/>
          </a:stretch>
        </p:blipFill>
        <p:spPr>
          <a:xfrm>
            <a:off x="625054" y="1318412"/>
            <a:ext cx="7485321" cy="2329868"/>
          </a:xfrm>
          <a:prstGeom prst="rect">
            <a:avLst/>
          </a:prstGeom>
        </p:spPr>
      </p:pic>
      <p:pic>
        <p:nvPicPr>
          <p:cNvPr id="9" name="Imagen 8">
            <a:extLst>
              <a:ext uri="{FF2B5EF4-FFF2-40B4-BE49-F238E27FC236}">
                <a16:creationId xmlns:a16="http://schemas.microsoft.com/office/drawing/2014/main" id="{372402AB-A1CA-48C8-925D-9020FF4AB453}"/>
              </a:ext>
            </a:extLst>
          </p:cNvPr>
          <p:cNvPicPr>
            <a:picLocks noChangeAspect="1"/>
          </p:cNvPicPr>
          <p:nvPr/>
        </p:nvPicPr>
        <p:blipFill>
          <a:blip r:embed="rId5"/>
          <a:stretch>
            <a:fillRect/>
          </a:stretch>
        </p:blipFill>
        <p:spPr>
          <a:xfrm>
            <a:off x="625054" y="3681836"/>
            <a:ext cx="7485321" cy="2770817"/>
          </a:xfrm>
          <a:prstGeom prst="rect">
            <a:avLst/>
          </a:prstGeom>
        </p:spPr>
      </p:pic>
    </p:spTree>
    <p:extLst>
      <p:ext uri="{BB962C8B-B14F-4D97-AF65-F5344CB8AC3E}">
        <p14:creationId xmlns:p14="http://schemas.microsoft.com/office/powerpoint/2010/main" val="831311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a:extLst>
              <a:ext uri="{FF2B5EF4-FFF2-40B4-BE49-F238E27FC236}">
                <a16:creationId xmlns:a16="http://schemas.microsoft.com/office/drawing/2014/main" id="{4C9FD8CA-BC24-4137-906B-2ED583872088}"/>
              </a:ext>
            </a:extLst>
          </p:cNvPr>
          <p:cNvSpPr>
            <a:spLocks noGrp="1"/>
          </p:cNvSpPr>
          <p:nvPr>
            <p:ph type="title"/>
          </p:nvPr>
        </p:nvSpPr>
        <p:spPr>
          <a:xfrm>
            <a:off x="628650" y="365126"/>
            <a:ext cx="6812536" cy="1325563"/>
          </a:xfrm>
        </p:spPr>
        <p:txBody>
          <a:bodyPr>
            <a:noAutofit/>
          </a:bodyPr>
          <a:lstStyle/>
          <a:p>
            <a:pPr algn="ctr"/>
            <a:r>
              <a:rPr lang="es-SV" sz="2400" dirty="0">
                <a:solidFill>
                  <a:srgbClr val="111E60"/>
                </a:solidFill>
                <a:latin typeface="Museo 900" pitchFamily="50" charset="0"/>
              </a:rPr>
              <a:t>CARACTERÍSTICAS DEL ARCHIVO XML</a:t>
            </a:r>
            <a:br>
              <a:rPr lang="es-SV" sz="2400" dirty="0">
                <a:solidFill>
                  <a:srgbClr val="111E60"/>
                </a:solidFill>
                <a:latin typeface="Museo 900" pitchFamily="50" charset="0"/>
              </a:rPr>
            </a:br>
            <a:r>
              <a:rPr lang="es-SV" sz="2400" dirty="0">
                <a:solidFill>
                  <a:srgbClr val="111E60"/>
                </a:solidFill>
                <a:latin typeface="Museo 900" pitchFamily="50" charset="0"/>
              </a:rPr>
              <a:t>PARA </a:t>
            </a:r>
            <a:r>
              <a:rPr lang="es-SV" sz="2400" b="1" dirty="0">
                <a:solidFill>
                  <a:srgbClr val="111E60"/>
                </a:solidFill>
                <a:latin typeface="Museo 900" pitchFamily="50" charset="0"/>
              </a:rPr>
              <a:t>TITULARIZADORAS</a:t>
            </a:r>
          </a:p>
        </p:txBody>
      </p:sp>
      <p:sp>
        <p:nvSpPr>
          <p:cNvPr id="8" name="2 Marcador de contenido">
            <a:extLst>
              <a:ext uri="{FF2B5EF4-FFF2-40B4-BE49-F238E27FC236}">
                <a16:creationId xmlns:a16="http://schemas.microsoft.com/office/drawing/2014/main" id="{63ECB49A-F74E-4761-BB4B-F1BC6C3F9A1F}"/>
              </a:ext>
            </a:extLst>
          </p:cNvPr>
          <p:cNvSpPr txBox="1">
            <a:spLocks/>
          </p:cNvSpPr>
          <p:nvPr/>
        </p:nvSpPr>
        <p:spPr>
          <a:xfrm>
            <a:off x="327171" y="1569854"/>
            <a:ext cx="8388803" cy="4458806"/>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93192" lvl="1" indent="0">
              <a:buClr>
                <a:schemeClr val="accent4">
                  <a:lumMod val="60000"/>
                  <a:lumOff val="40000"/>
                </a:schemeClr>
              </a:buClr>
              <a:buFont typeface="Arial" panose="020B0604020202020204" pitchFamily="34" charset="0"/>
              <a:buNone/>
            </a:pPr>
            <a:endParaRPr lang="es-SV" sz="3100" dirty="0">
              <a:latin typeface="Museo Sans 300" panose="02000000000000000000" pitchFamily="50" charset="0"/>
            </a:endParaRPr>
          </a:p>
          <a:p>
            <a:pPr>
              <a:buClr>
                <a:schemeClr val="accent2"/>
              </a:buClr>
              <a:buFont typeface="Wingdings" pitchFamily="2" charset="2"/>
              <a:buChar char="Ø"/>
            </a:pPr>
            <a:r>
              <a:rPr lang="es-SV" sz="3100" dirty="0">
                <a:latin typeface="Museo Sans 300" panose="02000000000000000000" pitchFamily="50" charset="0"/>
              </a:rPr>
              <a:t>Estructura del nodo raíz de los archivos XML</a:t>
            </a:r>
          </a:p>
          <a:p>
            <a:pPr lvl="2">
              <a:buClr>
                <a:schemeClr val="accent4">
                  <a:lumMod val="60000"/>
                  <a:lumOff val="40000"/>
                </a:schemeClr>
              </a:buClr>
              <a:buFont typeface="Wingdings" pitchFamily="2" charset="2"/>
              <a:buChar char="Ø"/>
            </a:pPr>
            <a:endParaRPr lang="es-SV" sz="3100" dirty="0">
              <a:latin typeface="Museo Sans 300" panose="02000000000000000000" pitchFamily="50" charset="0"/>
            </a:endParaRPr>
          </a:p>
          <a:p>
            <a:pPr lvl="1">
              <a:buClr>
                <a:schemeClr val="accent2"/>
              </a:buClr>
              <a:buFont typeface="Wingdings" pitchFamily="2" charset="2"/>
              <a:buChar char="ü"/>
            </a:pPr>
            <a:r>
              <a:rPr lang="es-SV" sz="2600" dirty="0">
                <a:latin typeface="Museo Sans 300" panose="02000000000000000000" pitchFamily="50" charset="0"/>
              </a:rPr>
              <a:t>El nombre del nodo debe ser </a:t>
            </a:r>
            <a:r>
              <a:rPr lang="es-SV" sz="2600" b="1" dirty="0">
                <a:latin typeface="Museo Sans 300" panose="02000000000000000000" pitchFamily="50" charset="0"/>
              </a:rPr>
              <a:t>cota</a:t>
            </a:r>
            <a:endParaRPr lang="es-SV" sz="2600" dirty="0">
              <a:latin typeface="Museo Sans 300" panose="02000000000000000000" pitchFamily="50" charset="0"/>
            </a:endParaRPr>
          </a:p>
          <a:p>
            <a:pPr lvl="1">
              <a:buClr>
                <a:schemeClr val="accent2"/>
              </a:buClr>
              <a:buFont typeface="Wingdings" pitchFamily="2" charset="2"/>
              <a:buChar char="ü"/>
            </a:pPr>
            <a:r>
              <a:rPr lang="es-SV" sz="2600" dirty="0">
                <a:latin typeface="Museo Sans 300" panose="02000000000000000000" pitchFamily="50" charset="0"/>
              </a:rPr>
              <a:t>El espacio de nombres principal debe ser: </a:t>
            </a:r>
            <a:r>
              <a:rPr lang="it-IT" sz="2600" dirty="0">
                <a:solidFill>
                  <a:srgbClr val="FF0000"/>
                </a:solidFill>
                <a:latin typeface="Museo Sans 300" panose="02000000000000000000" pitchFamily="50" charset="0"/>
                <a:hlinkClick r:id="rId4"/>
              </a:rPr>
              <a:t>http://validador.ssf.gob.sv/cota/saldo_cuenta</a:t>
            </a:r>
            <a:endParaRPr lang="it-IT" sz="2600" dirty="0">
              <a:solidFill>
                <a:srgbClr val="FF0000"/>
              </a:solidFill>
              <a:latin typeface="Museo Sans 300" panose="02000000000000000000" pitchFamily="50" charset="0"/>
            </a:endParaRPr>
          </a:p>
          <a:p>
            <a:pPr lvl="1">
              <a:buClr>
                <a:schemeClr val="accent2"/>
              </a:buClr>
              <a:buFont typeface="Wingdings" pitchFamily="2" charset="2"/>
              <a:buChar char="ü"/>
            </a:pPr>
            <a:r>
              <a:rPr lang="es-SV" sz="2600" dirty="0">
                <a:latin typeface="Museo Sans 300" panose="02000000000000000000" pitchFamily="50" charset="0"/>
              </a:rPr>
              <a:t>Ejemplo:		</a:t>
            </a:r>
            <a:endParaRPr lang="it-IT" sz="2600" dirty="0">
              <a:latin typeface="Museo Sans 300" panose="02000000000000000000" pitchFamily="50" charset="0"/>
            </a:endParaRPr>
          </a:p>
          <a:p>
            <a:pPr marL="914400" lvl="3" indent="0">
              <a:buClr>
                <a:schemeClr val="accent4">
                  <a:lumMod val="60000"/>
                  <a:lumOff val="40000"/>
                </a:schemeClr>
              </a:buClr>
              <a:buNone/>
            </a:pPr>
            <a:r>
              <a:rPr lang="it-IT" sz="2600" dirty="0">
                <a:latin typeface="Museo Sans 300" panose="02000000000000000000" pitchFamily="50" charset="0"/>
              </a:rPr>
              <a:t>&lt;</a:t>
            </a:r>
            <a:r>
              <a:rPr lang="en-US" sz="2600" dirty="0" err="1">
                <a:latin typeface="Museo Sans 300" panose="02000000000000000000" pitchFamily="50" charset="0"/>
              </a:rPr>
              <a:t>cota</a:t>
            </a:r>
            <a:r>
              <a:rPr lang="en-US" sz="2600" dirty="0">
                <a:latin typeface="Museo Sans 300" panose="02000000000000000000" pitchFamily="50" charset="0"/>
              </a:rPr>
              <a:t> </a:t>
            </a:r>
            <a:r>
              <a:rPr lang="en-US" sz="2600" dirty="0" err="1">
                <a:latin typeface="Museo Sans 300" panose="02000000000000000000" pitchFamily="50" charset="0"/>
              </a:rPr>
              <a:t>xmlns</a:t>
            </a:r>
            <a:r>
              <a:rPr lang="en-US" sz="2600" dirty="0">
                <a:latin typeface="Museo Sans 300" panose="02000000000000000000" pitchFamily="50" charset="0"/>
              </a:rPr>
              <a:t>="</a:t>
            </a:r>
            <a:r>
              <a:rPr lang="en-US" sz="2600" b="1" dirty="0">
                <a:latin typeface="Museo Sans 300" panose="02000000000000000000" pitchFamily="50" charset="0"/>
              </a:rPr>
              <a:t>http://validador.ssf.gob.sv/</a:t>
            </a:r>
            <a:r>
              <a:rPr lang="en-US" sz="2600" b="1" dirty="0" err="1">
                <a:latin typeface="Museo Sans 300" panose="02000000000000000000" pitchFamily="50" charset="0"/>
              </a:rPr>
              <a:t>cota</a:t>
            </a:r>
            <a:r>
              <a:rPr lang="en-US" sz="2600" b="1" dirty="0">
                <a:latin typeface="Museo Sans 300" panose="02000000000000000000" pitchFamily="50" charset="0"/>
              </a:rPr>
              <a:t>/</a:t>
            </a:r>
            <a:r>
              <a:rPr lang="en-US" sz="2600" b="1" dirty="0" err="1">
                <a:latin typeface="Museo Sans 300" panose="02000000000000000000" pitchFamily="50" charset="0"/>
              </a:rPr>
              <a:t>saldo_cuenta</a:t>
            </a:r>
            <a:r>
              <a:rPr lang="en-US" sz="2600" dirty="0">
                <a:latin typeface="Museo Sans 300" panose="02000000000000000000" pitchFamily="50" charset="0"/>
              </a:rPr>
              <a:t>" </a:t>
            </a:r>
            <a:r>
              <a:rPr lang="en-US" sz="2600" dirty="0" err="1">
                <a:latin typeface="Museo Sans 300" panose="02000000000000000000" pitchFamily="50" charset="0"/>
              </a:rPr>
              <a:t>xmlns:xsi</a:t>
            </a:r>
            <a:r>
              <a:rPr lang="en-US" sz="2600" dirty="0">
                <a:latin typeface="Museo Sans 300" panose="02000000000000000000" pitchFamily="50" charset="0"/>
              </a:rPr>
              <a:t>=</a:t>
            </a:r>
            <a:r>
              <a:rPr lang="en-US" sz="2600" b="1" dirty="0">
                <a:latin typeface="Museo Sans 300" panose="02000000000000000000" pitchFamily="50" charset="0"/>
                <a:hlinkClick r:id="rId5"/>
              </a:rPr>
              <a:t>http://www.w3.org/2001/XMLSchema-instance</a:t>
            </a:r>
            <a:endParaRPr lang="en-US" sz="2600" dirty="0">
              <a:latin typeface="Museo Sans 300" panose="02000000000000000000" pitchFamily="50" charset="0"/>
            </a:endParaRPr>
          </a:p>
          <a:p>
            <a:pPr marL="914400" lvl="3" indent="0">
              <a:buClr>
                <a:schemeClr val="accent4">
                  <a:lumMod val="60000"/>
                  <a:lumOff val="40000"/>
                </a:schemeClr>
              </a:buClr>
              <a:buNone/>
            </a:pPr>
            <a:r>
              <a:rPr lang="it-IT" sz="2600" dirty="0">
                <a:latin typeface="Museo Sans 300" panose="02000000000000000000" pitchFamily="50" charset="0"/>
              </a:rPr>
              <a:t>&gt;</a:t>
            </a:r>
            <a:endParaRPr lang="es-SV" sz="2600" dirty="0">
              <a:latin typeface="Museo Sans 300" panose="02000000000000000000" pitchFamily="50" charset="0"/>
            </a:endParaRPr>
          </a:p>
          <a:p>
            <a:pPr>
              <a:buClr>
                <a:schemeClr val="accent2"/>
              </a:buClr>
              <a:buFont typeface="Wingdings" pitchFamily="2" charset="2"/>
              <a:buChar char="Ø"/>
            </a:pPr>
            <a:r>
              <a:rPr lang="es-HN" sz="3100" dirty="0">
                <a:latin typeface="Museo Sans 300" panose="02000000000000000000" pitchFamily="50" charset="0"/>
              </a:rPr>
              <a:t>Restricciones en los datos según XSD</a:t>
            </a:r>
          </a:p>
          <a:p>
            <a:pPr marL="914400" lvl="3" indent="0">
              <a:buClr>
                <a:schemeClr val="accent4">
                  <a:lumMod val="60000"/>
                  <a:lumOff val="40000"/>
                </a:schemeClr>
              </a:buClr>
              <a:buFont typeface="Arial" panose="020B0604020202020204" pitchFamily="34" charset="0"/>
              <a:buNone/>
            </a:pPr>
            <a:endParaRPr lang="en-US" sz="2400" b="1" dirty="0">
              <a:latin typeface="Museo Sans 300" panose="02000000000000000000" pitchFamily="50" charset="0"/>
            </a:endParaRPr>
          </a:p>
          <a:p>
            <a:pPr lvl="1" algn="just"/>
            <a:endParaRPr lang="es-HN" dirty="0"/>
          </a:p>
          <a:p>
            <a:pPr lvl="1" algn="just">
              <a:buFont typeface="Arial" panose="020B0604020202020204" pitchFamily="34" charset="0"/>
              <a:buNone/>
            </a:pPr>
            <a:endParaRPr lang="es-HN" dirty="0"/>
          </a:p>
          <a:p>
            <a:pPr lvl="1" algn="just"/>
            <a:endParaRPr lang="es-HN" dirty="0"/>
          </a:p>
          <a:p>
            <a:pPr lvl="1" algn="just"/>
            <a:endParaRPr lang="es-HN" dirty="0"/>
          </a:p>
          <a:p>
            <a:pPr lvl="1" algn="just"/>
            <a:endParaRPr lang="es-SV" sz="2900" dirty="0"/>
          </a:p>
          <a:p>
            <a:pPr lvl="1"/>
            <a:endParaRPr lang="es-SV" dirty="0"/>
          </a:p>
        </p:txBody>
      </p:sp>
    </p:spTree>
    <p:extLst>
      <p:ext uri="{BB962C8B-B14F-4D97-AF65-F5344CB8AC3E}">
        <p14:creationId xmlns:p14="http://schemas.microsoft.com/office/powerpoint/2010/main" val="1648087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a:extLst>
              <a:ext uri="{FF2B5EF4-FFF2-40B4-BE49-F238E27FC236}">
                <a16:creationId xmlns:a16="http://schemas.microsoft.com/office/drawing/2014/main" id="{4C9FD8CA-BC24-4137-906B-2ED583872088}"/>
              </a:ext>
            </a:extLst>
          </p:cNvPr>
          <p:cNvSpPr>
            <a:spLocks noGrp="1"/>
          </p:cNvSpPr>
          <p:nvPr>
            <p:ph type="title"/>
          </p:nvPr>
        </p:nvSpPr>
        <p:spPr>
          <a:xfrm>
            <a:off x="628650" y="365126"/>
            <a:ext cx="6812536" cy="1325563"/>
          </a:xfrm>
        </p:spPr>
        <p:txBody>
          <a:bodyPr>
            <a:noAutofit/>
          </a:bodyPr>
          <a:lstStyle/>
          <a:p>
            <a:pPr algn="ctr"/>
            <a:r>
              <a:rPr lang="es-SV" sz="2400" dirty="0">
                <a:solidFill>
                  <a:srgbClr val="111E60"/>
                </a:solidFill>
                <a:latin typeface="Museo 900" pitchFamily="50" charset="0"/>
              </a:rPr>
              <a:t>CARACTERÍSTICAS DEL ARCHIVO XML</a:t>
            </a:r>
            <a:br>
              <a:rPr lang="es-SV" sz="2400" dirty="0">
                <a:solidFill>
                  <a:srgbClr val="111E60"/>
                </a:solidFill>
                <a:latin typeface="Museo 900" pitchFamily="50" charset="0"/>
              </a:rPr>
            </a:br>
            <a:r>
              <a:rPr lang="es-SV" sz="2400" dirty="0">
                <a:solidFill>
                  <a:srgbClr val="111E60"/>
                </a:solidFill>
                <a:latin typeface="Museo 900" pitchFamily="50" charset="0"/>
              </a:rPr>
              <a:t>PARA FONDOS DE TITULARIZACIÓN</a:t>
            </a:r>
          </a:p>
        </p:txBody>
      </p:sp>
      <p:sp>
        <p:nvSpPr>
          <p:cNvPr id="8" name="2 Marcador de contenido">
            <a:extLst>
              <a:ext uri="{FF2B5EF4-FFF2-40B4-BE49-F238E27FC236}">
                <a16:creationId xmlns:a16="http://schemas.microsoft.com/office/drawing/2014/main" id="{63ECB49A-F74E-4761-BB4B-F1BC6C3F9A1F}"/>
              </a:ext>
            </a:extLst>
          </p:cNvPr>
          <p:cNvSpPr txBox="1">
            <a:spLocks/>
          </p:cNvSpPr>
          <p:nvPr/>
        </p:nvSpPr>
        <p:spPr>
          <a:xfrm>
            <a:off x="302004" y="1569854"/>
            <a:ext cx="8413970" cy="4458806"/>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93192" lvl="1" indent="0">
              <a:buClr>
                <a:schemeClr val="accent4">
                  <a:lumMod val="60000"/>
                  <a:lumOff val="40000"/>
                </a:schemeClr>
              </a:buClr>
              <a:buFont typeface="Arial" panose="020B0604020202020204" pitchFamily="34" charset="0"/>
              <a:buNone/>
            </a:pPr>
            <a:endParaRPr lang="es-SV" sz="3100" dirty="0">
              <a:latin typeface="Museo Sans 300" panose="02000000000000000000" pitchFamily="50" charset="0"/>
            </a:endParaRPr>
          </a:p>
          <a:p>
            <a:pPr>
              <a:buClr>
                <a:schemeClr val="accent2"/>
              </a:buClr>
              <a:buFont typeface="Wingdings" pitchFamily="2" charset="2"/>
              <a:buChar char="Ø"/>
            </a:pPr>
            <a:r>
              <a:rPr lang="es-SV" sz="3100" dirty="0">
                <a:latin typeface="Museo Sans 300" panose="02000000000000000000" pitchFamily="50" charset="0"/>
              </a:rPr>
              <a:t>Estructura del nodo raíz de los archivos XML</a:t>
            </a:r>
          </a:p>
          <a:p>
            <a:pPr lvl="2">
              <a:buClr>
                <a:schemeClr val="accent4">
                  <a:lumMod val="60000"/>
                  <a:lumOff val="40000"/>
                </a:schemeClr>
              </a:buClr>
              <a:buFont typeface="Wingdings" pitchFamily="2" charset="2"/>
              <a:buChar char="Ø"/>
            </a:pPr>
            <a:endParaRPr lang="es-SV" sz="3100" dirty="0">
              <a:latin typeface="Museo Sans 300" panose="02000000000000000000" pitchFamily="50" charset="0"/>
            </a:endParaRPr>
          </a:p>
          <a:p>
            <a:pPr lvl="1">
              <a:buClr>
                <a:schemeClr val="accent2"/>
              </a:buClr>
              <a:buFont typeface="Wingdings" pitchFamily="2" charset="2"/>
              <a:buChar char="ü"/>
            </a:pPr>
            <a:r>
              <a:rPr lang="es-SV" sz="2600" dirty="0">
                <a:latin typeface="Museo Sans 300" panose="02000000000000000000" pitchFamily="50" charset="0"/>
              </a:rPr>
              <a:t>El nombre del nodo debe ser </a:t>
            </a:r>
            <a:r>
              <a:rPr lang="es-SV" sz="2600" b="1" dirty="0" err="1">
                <a:latin typeface="Museo Sans 300" panose="02000000000000000000" pitchFamily="50" charset="0"/>
              </a:rPr>
              <a:t>cfta</a:t>
            </a:r>
            <a:endParaRPr lang="es-SV" sz="2600" dirty="0">
              <a:latin typeface="Museo Sans 300" panose="02000000000000000000" pitchFamily="50" charset="0"/>
            </a:endParaRPr>
          </a:p>
          <a:p>
            <a:pPr lvl="1">
              <a:buClr>
                <a:schemeClr val="accent2"/>
              </a:buClr>
              <a:buFont typeface="Wingdings" pitchFamily="2" charset="2"/>
              <a:buChar char="ü"/>
            </a:pPr>
            <a:r>
              <a:rPr lang="es-SV" sz="2600" dirty="0">
                <a:latin typeface="Museo Sans 300" panose="02000000000000000000" pitchFamily="50" charset="0"/>
              </a:rPr>
              <a:t>El espacio de nombres principal debe ser: </a:t>
            </a:r>
            <a:r>
              <a:rPr lang="it-IT" sz="2600" dirty="0">
                <a:solidFill>
                  <a:srgbClr val="FF0000"/>
                </a:solidFill>
                <a:latin typeface="Museo Sans 300" panose="02000000000000000000" pitchFamily="50" charset="0"/>
                <a:hlinkClick r:id="rId4"/>
              </a:rPr>
              <a:t>http://validador.ssf.gob.sv/cfta/saldo_cuenta</a:t>
            </a:r>
            <a:endParaRPr lang="it-IT" sz="2600" dirty="0">
              <a:solidFill>
                <a:srgbClr val="FF0000"/>
              </a:solidFill>
              <a:latin typeface="Museo Sans 300" panose="02000000000000000000" pitchFamily="50" charset="0"/>
            </a:endParaRPr>
          </a:p>
          <a:p>
            <a:pPr lvl="1">
              <a:buClr>
                <a:schemeClr val="accent2"/>
              </a:buClr>
              <a:buFont typeface="Wingdings" pitchFamily="2" charset="2"/>
              <a:buChar char="ü"/>
            </a:pPr>
            <a:r>
              <a:rPr lang="es-SV" sz="2600" dirty="0">
                <a:latin typeface="Museo Sans 300" panose="02000000000000000000" pitchFamily="50" charset="0"/>
              </a:rPr>
              <a:t>Ejemplo:		</a:t>
            </a:r>
            <a:endParaRPr lang="it-IT" sz="2600" dirty="0">
              <a:latin typeface="Museo Sans 300" panose="02000000000000000000" pitchFamily="50" charset="0"/>
            </a:endParaRPr>
          </a:p>
          <a:p>
            <a:pPr marL="914400" lvl="3" indent="0">
              <a:buClr>
                <a:schemeClr val="accent4">
                  <a:lumMod val="60000"/>
                  <a:lumOff val="40000"/>
                </a:schemeClr>
              </a:buClr>
              <a:buFont typeface="Arial" panose="020B0604020202020204" pitchFamily="34" charset="0"/>
              <a:buNone/>
            </a:pPr>
            <a:r>
              <a:rPr lang="it-IT" sz="2600" dirty="0">
                <a:latin typeface="Museo Sans 300" panose="02000000000000000000" pitchFamily="50" charset="0"/>
              </a:rPr>
              <a:t>&lt;</a:t>
            </a:r>
            <a:r>
              <a:rPr lang="en-US" sz="2600" dirty="0" err="1">
                <a:latin typeface="Museo Sans 300" panose="02000000000000000000" pitchFamily="50" charset="0"/>
              </a:rPr>
              <a:t>cfta</a:t>
            </a:r>
            <a:r>
              <a:rPr lang="en-US" sz="2600" dirty="0">
                <a:latin typeface="Museo Sans 300" panose="02000000000000000000" pitchFamily="50" charset="0"/>
              </a:rPr>
              <a:t> </a:t>
            </a:r>
            <a:r>
              <a:rPr lang="en-US" sz="2600" dirty="0" err="1">
                <a:latin typeface="Museo Sans 300" panose="02000000000000000000" pitchFamily="50" charset="0"/>
              </a:rPr>
              <a:t>xmlns</a:t>
            </a:r>
            <a:r>
              <a:rPr lang="en-US" sz="2600" dirty="0">
                <a:latin typeface="Museo Sans 300" panose="02000000000000000000" pitchFamily="50" charset="0"/>
              </a:rPr>
              <a:t>="</a:t>
            </a:r>
            <a:r>
              <a:rPr lang="en-US" sz="2600" b="1" dirty="0">
                <a:latin typeface="Museo Sans 300" panose="02000000000000000000" pitchFamily="50" charset="0"/>
              </a:rPr>
              <a:t>http://validador.ssf.gob.sv/</a:t>
            </a:r>
            <a:r>
              <a:rPr lang="en-US" sz="2600" b="1" dirty="0" err="1">
                <a:latin typeface="Museo Sans 300" panose="02000000000000000000" pitchFamily="50" charset="0"/>
              </a:rPr>
              <a:t>cfta</a:t>
            </a:r>
            <a:r>
              <a:rPr lang="en-US" sz="2600" b="1" dirty="0">
                <a:latin typeface="Museo Sans 300" panose="02000000000000000000" pitchFamily="50" charset="0"/>
              </a:rPr>
              <a:t>/</a:t>
            </a:r>
            <a:r>
              <a:rPr lang="en-US" sz="2600" b="1" dirty="0" err="1">
                <a:latin typeface="Museo Sans 300" panose="02000000000000000000" pitchFamily="50" charset="0"/>
              </a:rPr>
              <a:t>saldo_cuenta</a:t>
            </a:r>
            <a:r>
              <a:rPr lang="en-US" sz="2600" dirty="0">
                <a:latin typeface="Museo Sans 300" panose="02000000000000000000" pitchFamily="50" charset="0"/>
              </a:rPr>
              <a:t>" </a:t>
            </a:r>
            <a:r>
              <a:rPr lang="en-US" sz="2600" dirty="0" err="1">
                <a:latin typeface="Museo Sans 300" panose="02000000000000000000" pitchFamily="50" charset="0"/>
              </a:rPr>
              <a:t>xmlns:xsi</a:t>
            </a:r>
            <a:r>
              <a:rPr lang="en-US" sz="2600" dirty="0">
                <a:latin typeface="Museo Sans 300" panose="02000000000000000000" pitchFamily="50" charset="0"/>
              </a:rPr>
              <a:t>="</a:t>
            </a:r>
            <a:r>
              <a:rPr lang="en-US" sz="2600" b="1" dirty="0">
                <a:solidFill>
                  <a:srgbClr val="0070C0"/>
                </a:solidFill>
                <a:latin typeface="Museo Sans 300" panose="02000000000000000000" pitchFamily="50" charset="0"/>
              </a:rPr>
              <a:t>http://www.w3.org/2001/XMLSchema-instance</a:t>
            </a:r>
            <a:r>
              <a:rPr lang="en-US" sz="2600" dirty="0">
                <a:solidFill>
                  <a:srgbClr val="0070C0"/>
                </a:solidFill>
                <a:latin typeface="Museo Sans 300" panose="02000000000000000000" pitchFamily="50" charset="0"/>
              </a:rPr>
              <a:t>"</a:t>
            </a:r>
            <a:endParaRPr lang="it-IT" sz="2600" dirty="0">
              <a:solidFill>
                <a:srgbClr val="0070C0"/>
              </a:solidFill>
              <a:latin typeface="Museo Sans 300" panose="02000000000000000000" pitchFamily="50" charset="0"/>
            </a:endParaRPr>
          </a:p>
          <a:p>
            <a:pPr marL="914400" lvl="3" indent="0">
              <a:buClr>
                <a:schemeClr val="accent4">
                  <a:lumMod val="60000"/>
                  <a:lumOff val="40000"/>
                </a:schemeClr>
              </a:buClr>
              <a:buFont typeface="Arial" panose="020B0604020202020204" pitchFamily="34" charset="0"/>
              <a:buNone/>
            </a:pPr>
            <a:r>
              <a:rPr lang="it-IT" sz="2600" dirty="0">
                <a:latin typeface="Museo Sans 300" panose="02000000000000000000" pitchFamily="50" charset="0"/>
              </a:rPr>
              <a:t>&gt;</a:t>
            </a:r>
            <a:endParaRPr lang="es-SV" sz="2600" dirty="0">
              <a:latin typeface="Museo Sans 300" panose="02000000000000000000" pitchFamily="50" charset="0"/>
            </a:endParaRPr>
          </a:p>
          <a:p>
            <a:pPr>
              <a:buClr>
                <a:schemeClr val="accent2"/>
              </a:buClr>
              <a:buFont typeface="Wingdings" pitchFamily="2" charset="2"/>
              <a:buChar char="Ø"/>
            </a:pPr>
            <a:r>
              <a:rPr lang="es-HN" sz="3100" dirty="0">
                <a:latin typeface="Museo Sans 300" panose="02000000000000000000" pitchFamily="50" charset="0"/>
              </a:rPr>
              <a:t>Restricciones en los datos según XSD</a:t>
            </a:r>
          </a:p>
          <a:p>
            <a:pPr marL="914400" lvl="3" indent="0">
              <a:buClr>
                <a:schemeClr val="accent4">
                  <a:lumMod val="60000"/>
                  <a:lumOff val="40000"/>
                </a:schemeClr>
              </a:buClr>
              <a:buFont typeface="Arial" panose="020B0604020202020204" pitchFamily="34" charset="0"/>
              <a:buNone/>
            </a:pPr>
            <a:endParaRPr lang="en-US" sz="2400" b="1" dirty="0">
              <a:latin typeface="Museo Sans 300" panose="02000000000000000000" pitchFamily="50" charset="0"/>
            </a:endParaRPr>
          </a:p>
          <a:p>
            <a:pPr lvl="1" algn="just"/>
            <a:endParaRPr lang="es-HN" dirty="0"/>
          </a:p>
          <a:p>
            <a:pPr lvl="1" algn="just">
              <a:buFont typeface="Arial" panose="020B0604020202020204" pitchFamily="34" charset="0"/>
              <a:buNone/>
            </a:pPr>
            <a:endParaRPr lang="es-HN" dirty="0"/>
          </a:p>
          <a:p>
            <a:pPr lvl="1" algn="just"/>
            <a:endParaRPr lang="es-HN" dirty="0"/>
          </a:p>
          <a:p>
            <a:pPr lvl="1" algn="just"/>
            <a:endParaRPr lang="es-HN" dirty="0"/>
          </a:p>
          <a:p>
            <a:pPr lvl="1" algn="just"/>
            <a:endParaRPr lang="es-SV" sz="2900" dirty="0"/>
          </a:p>
          <a:p>
            <a:pPr lvl="1"/>
            <a:endParaRPr lang="es-SV" dirty="0"/>
          </a:p>
        </p:txBody>
      </p:sp>
    </p:spTree>
    <p:extLst>
      <p:ext uri="{BB962C8B-B14F-4D97-AF65-F5344CB8AC3E}">
        <p14:creationId xmlns:p14="http://schemas.microsoft.com/office/powerpoint/2010/main" val="3853330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561538" y="73559"/>
            <a:ext cx="7886700" cy="826852"/>
          </a:xfrm>
        </p:spPr>
        <p:txBody>
          <a:bodyPr>
            <a:normAutofit/>
          </a:bodyPr>
          <a:lstStyle/>
          <a:p>
            <a:pPr algn="ctr"/>
            <a:r>
              <a:rPr lang="es-SV" sz="2400" dirty="0">
                <a:solidFill>
                  <a:srgbClr val="111E60"/>
                </a:solidFill>
                <a:latin typeface="Museo 900" pitchFamily="50" charset="0"/>
              </a:rPr>
              <a:t>EJEMPLO ARCHIVO XML</a:t>
            </a:r>
          </a:p>
        </p:txBody>
      </p:sp>
    </p:spTree>
    <p:extLst>
      <p:ext uri="{BB962C8B-B14F-4D97-AF65-F5344CB8AC3E}">
        <p14:creationId xmlns:p14="http://schemas.microsoft.com/office/powerpoint/2010/main" val="4015625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3332" y="645828"/>
            <a:ext cx="7886700" cy="826852"/>
          </a:xfrm>
        </p:spPr>
        <p:txBody>
          <a:bodyPr>
            <a:normAutofit fontScale="90000"/>
          </a:bodyPr>
          <a:lstStyle/>
          <a:p>
            <a:pPr algn="ctr"/>
            <a:r>
              <a:rPr lang="es-SV" sz="3100" dirty="0">
                <a:solidFill>
                  <a:srgbClr val="111E60"/>
                </a:solidFill>
                <a:latin typeface="Museo 900" pitchFamily="50" charset="0"/>
              </a:rPr>
              <a:t>Detalle de las Validaciones</a:t>
            </a:r>
            <a:br>
              <a:rPr lang="es-SV" sz="3100" dirty="0">
                <a:solidFill>
                  <a:srgbClr val="111E60"/>
                </a:solidFill>
                <a:latin typeface="Museo 900" pitchFamily="50" charset="0"/>
              </a:rPr>
            </a:br>
            <a:br>
              <a:rPr lang="es-SV" sz="3200" dirty="0">
                <a:latin typeface="Museo 900" pitchFamily="50" charset="0"/>
              </a:rPr>
            </a:br>
            <a:r>
              <a:rPr lang="es-SV" sz="2700" dirty="0">
                <a:solidFill>
                  <a:srgbClr val="111E60"/>
                </a:solidFill>
                <a:latin typeface="Museo 900" pitchFamily="50" charset="0"/>
              </a:rPr>
              <a:t>Archivo: </a:t>
            </a:r>
            <a:r>
              <a:rPr lang="es-SV" sz="2700" dirty="0" err="1">
                <a:solidFill>
                  <a:srgbClr val="111E60"/>
                </a:solidFill>
                <a:latin typeface="Museo 900" pitchFamily="50" charset="0"/>
              </a:rPr>
              <a:t>saldo_cuenta</a:t>
            </a:r>
            <a:br>
              <a:rPr lang="es-SV" sz="3200" dirty="0">
                <a:latin typeface="Museo 900" pitchFamily="50" charset="0"/>
              </a:rPr>
            </a:br>
            <a:endParaRPr lang="es-SV" sz="3200" dirty="0">
              <a:latin typeface="Museo 900" pitchFamily="50" charset="0"/>
            </a:endParaRPr>
          </a:p>
        </p:txBody>
      </p:sp>
      <p:graphicFrame>
        <p:nvGraphicFramePr>
          <p:cNvPr id="8" name="Tabla 7">
            <a:extLst>
              <a:ext uri="{FF2B5EF4-FFF2-40B4-BE49-F238E27FC236}">
                <a16:creationId xmlns:a16="http://schemas.microsoft.com/office/drawing/2014/main" id="{CD63F6D9-98C6-4218-BD30-6554157CDCA4}"/>
              </a:ext>
            </a:extLst>
          </p:cNvPr>
          <p:cNvGraphicFramePr>
            <a:graphicFrameLocks noGrp="1"/>
          </p:cNvGraphicFramePr>
          <p:nvPr>
            <p:extLst>
              <p:ext uri="{D42A27DB-BD31-4B8C-83A1-F6EECF244321}">
                <p14:modId xmlns:p14="http://schemas.microsoft.com/office/powerpoint/2010/main" val="1576633156"/>
              </p:ext>
            </p:extLst>
          </p:nvPr>
        </p:nvGraphicFramePr>
        <p:xfrm>
          <a:off x="265813" y="1701210"/>
          <a:ext cx="8601739" cy="4221116"/>
        </p:xfrm>
        <a:graphic>
          <a:graphicData uri="http://schemas.openxmlformats.org/drawingml/2006/table">
            <a:tbl>
              <a:tblPr/>
              <a:tblGrid>
                <a:gridCol w="613270">
                  <a:extLst>
                    <a:ext uri="{9D8B030D-6E8A-4147-A177-3AD203B41FA5}">
                      <a16:colId xmlns:a16="http://schemas.microsoft.com/office/drawing/2014/main" val="2933578604"/>
                    </a:ext>
                  </a:extLst>
                </a:gridCol>
                <a:gridCol w="7001490">
                  <a:extLst>
                    <a:ext uri="{9D8B030D-6E8A-4147-A177-3AD203B41FA5}">
                      <a16:colId xmlns:a16="http://schemas.microsoft.com/office/drawing/2014/main" val="2182800331"/>
                    </a:ext>
                  </a:extLst>
                </a:gridCol>
                <a:gridCol w="986979">
                  <a:extLst>
                    <a:ext uri="{9D8B030D-6E8A-4147-A177-3AD203B41FA5}">
                      <a16:colId xmlns:a16="http://schemas.microsoft.com/office/drawing/2014/main" val="1978740252"/>
                    </a:ext>
                  </a:extLst>
                </a:gridCol>
              </a:tblGrid>
              <a:tr h="222164">
                <a:tc>
                  <a:txBody>
                    <a:bodyPr/>
                    <a:lstStyle/>
                    <a:p>
                      <a:pPr algn="ctr" fontAlgn="b"/>
                      <a:r>
                        <a:rPr lang="es-SV" sz="1000" b="1" i="0" u="none" strike="noStrike">
                          <a:solidFill>
                            <a:srgbClr val="000000"/>
                          </a:solidFill>
                          <a:effectLst/>
                          <a:latin typeface="Calibri" panose="020F0502020204030204" pitchFamily="34" charset="0"/>
                        </a:rPr>
                        <a:t>Código</a:t>
                      </a:r>
                    </a:p>
                  </a:txBody>
                  <a:tcPr marL="8789" marR="8789" marT="8789" marB="0" anchor="b">
                    <a:lnL>
                      <a:noFill/>
                    </a:lnL>
                    <a:lnR>
                      <a:noFill/>
                    </a:lnR>
                    <a:lnT>
                      <a:noFill/>
                    </a:lnT>
                    <a:lnB>
                      <a:noFill/>
                    </a:lnB>
                  </a:tcPr>
                </a:tc>
                <a:tc>
                  <a:txBody>
                    <a:bodyPr/>
                    <a:lstStyle/>
                    <a:p>
                      <a:pPr algn="ctr" fontAlgn="b"/>
                      <a:r>
                        <a:rPr lang="es-SV" sz="1000" b="1" i="0" u="none" strike="noStrike">
                          <a:solidFill>
                            <a:srgbClr val="000000"/>
                          </a:solidFill>
                          <a:effectLst/>
                          <a:latin typeface="Calibri" panose="020F0502020204030204" pitchFamily="34" charset="0"/>
                        </a:rPr>
                        <a:t>Descripción</a:t>
                      </a:r>
                    </a:p>
                  </a:txBody>
                  <a:tcPr marL="8789" marR="8789" marT="8789" marB="0" anchor="b">
                    <a:lnL>
                      <a:noFill/>
                    </a:lnL>
                    <a:lnR>
                      <a:noFill/>
                    </a:lnR>
                    <a:lnT>
                      <a:noFill/>
                    </a:lnT>
                    <a:lnB>
                      <a:noFill/>
                    </a:lnB>
                  </a:tcPr>
                </a:tc>
                <a:tc>
                  <a:txBody>
                    <a:bodyPr/>
                    <a:lstStyle/>
                    <a:p>
                      <a:pPr algn="ctr" fontAlgn="b"/>
                      <a:r>
                        <a:rPr lang="es-SV" sz="1000" b="1" i="0" u="none" strike="noStrike" dirty="0">
                          <a:solidFill>
                            <a:srgbClr val="000000"/>
                          </a:solidFill>
                          <a:effectLst/>
                          <a:latin typeface="Calibri" panose="020F0502020204030204" pitchFamily="34" charset="0"/>
                        </a:rPr>
                        <a:t>Tipo</a:t>
                      </a:r>
                    </a:p>
                  </a:txBody>
                  <a:tcPr marL="8789" marR="8789" marT="8789" marB="0" anchor="b">
                    <a:lnL>
                      <a:noFill/>
                    </a:lnL>
                    <a:lnR>
                      <a:noFill/>
                    </a:lnR>
                    <a:lnT>
                      <a:noFill/>
                    </a:lnT>
                    <a:lnB>
                      <a:noFill/>
                    </a:lnB>
                  </a:tcPr>
                </a:tc>
                <a:extLst>
                  <a:ext uri="{0D108BD9-81ED-4DB2-BD59-A6C34878D82A}">
                    <a16:rowId xmlns:a16="http://schemas.microsoft.com/office/drawing/2014/main" val="1568021982"/>
                  </a:ext>
                </a:extLst>
              </a:tr>
              <a:tr h="222164">
                <a:tc>
                  <a:txBody>
                    <a:bodyPr/>
                    <a:lstStyle/>
                    <a:p>
                      <a:pPr algn="ctr" fontAlgn="b"/>
                      <a:r>
                        <a:rPr lang="es-SV" sz="1000" b="0" i="0" u="none" strike="noStrike">
                          <a:solidFill>
                            <a:srgbClr val="000000"/>
                          </a:solidFill>
                          <a:effectLst/>
                          <a:latin typeface="Calibri" panose="020F0502020204030204" pitchFamily="34" charset="0"/>
                        </a:rPr>
                        <a:t>1</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que se reporten los saldos de las cuentas</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3752788060"/>
                  </a:ext>
                </a:extLst>
              </a:tr>
              <a:tr h="222164">
                <a:tc>
                  <a:txBody>
                    <a:bodyPr/>
                    <a:lstStyle/>
                    <a:p>
                      <a:pPr algn="ctr" fontAlgn="b"/>
                      <a:r>
                        <a:rPr lang="es-SV" sz="1000" b="0" i="0" u="none" strike="noStrike">
                          <a:solidFill>
                            <a:srgbClr val="000000"/>
                          </a:solidFill>
                          <a:effectLst/>
                          <a:latin typeface="Calibri" panose="020F0502020204030204" pitchFamily="34" charset="0"/>
                        </a:rPr>
                        <a:t>2</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que se envíen todas las cuentas del catálogo aprobado en la normativa</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1241292259"/>
                  </a:ext>
                </a:extLst>
              </a:tr>
              <a:tr h="222164">
                <a:tc>
                  <a:txBody>
                    <a:bodyPr/>
                    <a:lstStyle/>
                    <a:p>
                      <a:pPr algn="ctr" fontAlgn="b"/>
                      <a:r>
                        <a:rPr lang="es-SV" sz="1000" b="0" i="0" u="none" strike="noStrike">
                          <a:solidFill>
                            <a:srgbClr val="000000"/>
                          </a:solidFill>
                          <a:effectLst/>
                          <a:latin typeface="Calibri" panose="020F0502020204030204" pitchFamily="34" charset="0"/>
                        </a:rPr>
                        <a:t>3</a:t>
                      </a:r>
                    </a:p>
                  </a:txBody>
                  <a:tcPr marL="8789" marR="8789" marT="8789" marB="0" anchor="b">
                    <a:lnL>
                      <a:noFill/>
                    </a:lnL>
                    <a:lnR>
                      <a:noFill/>
                    </a:lnR>
                    <a:lnT>
                      <a:noFill/>
                    </a:lnT>
                    <a:lnB>
                      <a:noFill/>
                    </a:lnB>
                  </a:tcPr>
                </a:tc>
                <a:tc>
                  <a:txBody>
                    <a:bodyPr/>
                    <a:lstStyle/>
                    <a:p>
                      <a:pPr algn="l" fontAlgn="b"/>
                      <a:r>
                        <a:rPr lang="es-SV" sz="1000" b="0" i="0" u="none" strike="noStrike" dirty="0">
                          <a:solidFill>
                            <a:srgbClr val="000000"/>
                          </a:solidFill>
                          <a:effectLst/>
                          <a:latin typeface="Calibri" panose="020F0502020204030204" pitchFamily="34" charset="0"/>
                        </a:rPr>
                        <a:t>Valida descripciones de las cuentas del catálogo aprobado en la normativa. </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156903457"/>
                  </a:ext>
                </a:extLst>
              </a:tr>
              <a:tr h="222164">
                <a:tc>
                  <a:txBody>
                    <a:bodyPr/>
                    <a:lstStyle/>
                    <a:p>
                      <a:pPr algn="ctr" fontAlgn="b"/>
                      <a:r>
                        <a:rPr lang="es-SV" sz="1000" b="0" i="0" u="none" strike="noStrike">
                          <a:solidFill>
                            <a:srgbClr val="000000"/>
                          </a:solidFill>
                          <a:effectLst/>
                          <a:latin typeface="Calibri" panose="020F0502020204030204" pitchFamily="34" charset="0"/>
                        </a:rPr>
                        <a:t>4</a:t>
                      </a:r>
                    </a:p>
                  </a:txBody>
                  <a:tcPr marL="8789" marR="8789" marT="8789" marB="0" anchor="b">
                    <a:lnL>
                      <a:noFill/>
                    </a:lnL>
                    <a:lnR>
                      <a:noFill/>
                    </a:lnR>
                    <a:lnT>
                      <a:noFill/>
                    </a:lnT>
                    <a:lnB>
                      <a:noFill/>
                    </a:lnB>
                  </a:tcPr>
                </a:tc>
                <a:tc>
                  <a:txBody>
                    <a:bodyPr/>
                    <a:lstStyle/>
                    <a:p>
                      <a:pPr algn="l" fontAlgn="b"/>
                      <a:r>
                        <a:rPr lang="es-SV" sz="1000" b="0" i="0" u="none" strike="noStrike" dirty="0">
                          <a:solidFill>
                            <a:srgbClr val="000000"/>
                          </a:solidFill>
                          <a:effectLst/>
                          <a:latin typeface="Calibri" panose="020F0502020204030204" pitchFamily="34" charset="0"/>
                        </a:rPr>
                        <a:t>Valida que no existan códigos de cuenta repetidos</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2794882720"/>
                  </a:ext>
                </a:extLst>
              </a:tr>
              <a:tr h="222164">
                <a:tc>
                  <a:txBody>
                    <a:bodyPr/>
                    <a:lstStyle/>
                    <a:p>
                      <a:pPr algn="ctr" fontAlgn="b"/>
                      <a:r>
                        <a:rPr lang="es-SV" sz="1000" b="0" i="0" u="none" strike="noStrike">
                          <a:solidFill>
                            <a:srgbClr val="000000"/>
                          </a:solidFill>
                          <a:effectLst/>
                          <a:latin typeface="Calibri" panose="020F0502020204030204" pitchFamily="34" charset="0"/>
                        </a:rPr>
                        <a:t>5</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mayorización de saldos del mes anterior</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3184322300"/>
                  </a:ext>
                </a:extLst>
              </a:tr>
              <a:tr h="222164">
                <a:tc>
                  <a:txBody>
                    <a:bodyPr/>
                    <a:lstStyle/>
                    <a:p>
                      <a:pPr algn="ctr" fontAlgn="b"/>
                      <a:r>
                        <a:rPr lang="es-SV" sz="1000" b="0" i="0" u="none" strike="noStrike">
                          <a:solidFill>
                            <a:srgbClr val="000000"/>
                          </a:solidFill>
                          <a:effectLst/>
                          <a:latin typeface="Calibri" panose="020F0502020204030204" pitchFamily="34" charset="0"/>
                        </a:rPr>
                        <a:t>6</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mayorización de saldos del mes actual</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2858348643"/>
                  </a:ext>
                </a:extLst>
              </a:tr>
              <a:tr h="222164">
                <a:tc>
                  <a:txBody>
                    <a:bodyPr/>
                    <a:lstStyle/>
                    <a:p>
                      <a:pPr algn="ctr" fontAlgn="b"/>
                      <a:r>
                        <a:rPr lang="es-SV" sz="1000" b="0" i="0" u="none" strike="noStrike">
                          <a:solidFill>
                            <a:srgbClr val="000000"/>
                          </a:solidFill>
                          <a:effectLst/>
                          <a:latin typeface="Calibri" panose="020F0502020204030204" pitchFamily="34" charset="0"/>
                        </a:rPr>
                        <a:t>7</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Se verifica la operación de suma o resta del cargo/abono según si es cuenta Deudora o Acreedora. </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3770649428"/>
                  </a:ext>
                </a:extLst>
              </a:tr>
              <a:tr h="222164">
                <a:tc>
                  <a:txBody>
                    <a:bodyPr/>
                    <a:lstStyle/>
                    <a:p>
                      <a:pPr algn="ctr" fontAlgn="b"/>
                      <a:r>
                        <a:rPr lang="es-SV" sz="1000" b="0" i="0" u="none" strike="noStrike">
                          <a:solidFill>
                            <a:srgbClr val="000000"/>
                          </a:solidFill>
                          <a:effectLst/>
                          <a:latin typeface="Calibri" panose="020F0502020204030204" pitchFamily="34" charset="0"/>
                        </a:rPr>
                        <a:t>8</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Se valida igualdades en saldos de las cuentas</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736287865"/>
                  </a:ext>
                </a:extLst>
              </a:tr>
              <a:tr h="222164">
                <a:tc>
                  <a:txBody>
                    <a:bodyPr/>
                    <a:lstStyle/>
                    <a:p>
                      <a:pPr algn="ctr" fontAlgn="b"/>
                      <a:r>
                        <a:rPr lang="es-SV" sz="1000" b="0" i="0" u="none" strike="noStrike">
                          <a:solidFill>
                            <a:srgbClr val="000000"/>
                          </a:solidFill>
                          <a:effectLst/>
                          <a:latin typeface="Calibri" panose="020F0502020204030204" pitchFamily="34" charset="0"/>
                        </a:rPr>
                        <a:t>9</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Las cuentas principales no admiten saldo cero</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2111825646"/>
                  </a:ext>
                </a:extLst>
              </a:tr>
              <a:tr h="222164">
                <a:tc>
                  <a:txBody>
                    <a:bodyPr/>
                    <a:lstStyle/>
                    <a:p>
                      <a:pPr algn="ctr" fontAlgn="b"/>
                      <a:r>
                        <a:rPr lang="es-SV" sz="1000" b="0" i="0" u="none" strike="noStrike">
                          <a:solidFill>
                            <a:srgbClr val="000000"/>
                          </a:solidFill>
                          <a:effectLst/>
                          <a:latin typeface="Calibri" panose="020F0502020204030204" pitchFamily="34" charset="0"/>
                        </a:rPr>
                        <a:t>10</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cuadre del balance en saldos mes anterior</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2631805804"/>
                  </a:ext>
                </a:extLst>
              </a:tr>
              <a:tr h="222164">
                <a:tc>
                  <a:txBody>
                    <a:bodyPr/>
                    <a:lstStyle/>
                    <a:p>
                      <a:pPr algn="ctr" fontAlgn="b"/>
                      <a:r>
                        <a:rPr lang="es-SV" sz="1000" b="0" i="0" u="none" strike="noStrike">
                          <a:solidFill>
                            <a:srgbClr val="000000"/>
                          </a:solidFill>
                          <a:effectLst/>
                          <a:latin typeface="Calibri" panose="020F0502020204030204" pitchFamily="34" charset="0"/>
                        </a:rPr>
                        <a:t>11</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cuadre del balance en saldos mes actual</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598617525"/>
                  </a:ext>
                </a:extLst>
              </a:tr>
              <a:tr h="222164">
                <a:tc>
                  <a:txBody>
                    <a:bodyPr/>
                    <a:lstStyle/>
                    <a:p>
                      <a:pPr algn="ctr" fontAlgn="b"/>
                      <a:r>
                        <a:rPr lang="es-SV" sz="1000" b="0" i="0" u="none" strike="noStrike">
                          <a:solidFill>
                            <a:srgbClr val="000000"/>
                          </a:solidFill>
                          <a:effectLst/>
                          <a:latin typeface="Calibri" panose="020F0502020204030204" pitchFamily="34" charset="0"/>
                        </a:rPr>
                        <a:t>12</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que los saldos del mes actual sean diferentes a los del mes anterior. Cuentas principales</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562931625"/>
                  </a:ext>
                </a:extLst>
              </a:tr>
              <a:tr h="222164">
                <a:tc>
                  <a:txBody>
                    <a:bodyPr/>
                    <a:lstStyle/>
                    <a:p>
                      <a:pPr algn="ctr" fontAlgn="b"/>
                      <a:r>
                        <a:rPr lang="es-SV" sz="1000" b="0" i="0" u="none" strike="noStrike">
                          <a:solidFill>
                            <a:srgbClr val="000000"/>
                          </a:solidFill>
                          <a:effectLst/>
                          <a:latin typeface="Calibri" panose="020F0502020204030204" pitchFamily="34" charset="0"/>
                        </a:rPr>
                        <a:t>13</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El código de la institución debe corresponder a una sociedad de Depósito y Custodia </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2014058919"/>
                  </a:ext>
                </a:extLst>
              </a:tr>
              <a:tr h="222164">
                <a:tc>
                  <a:txBody>
                    <a:bodyPr/>
                    <a:lstStyle/>
                    <a:p>
                      <a:pPr algn="ctr" fontAlgn="b"/>
                      <a:r>
                        <a:rPr lang="es-SV" sz="1000" b="0" i="0" u="none" strike="noStrike">
                          <a:solidFill>
                            <a:srgbClr val="000000"/>
                          </a:solidFill>
                          <a:effectLst/>
                          <a:latin typeface="Calibri" panose="020F0502020204030204" pitchFamily="34" charset="0"/>
                        </a:rPr>
                        <a:t>14</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Validar que los valores de saldo_anterior correspondan a los cargados en la base el mes anterior a la fecha de corte</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1778109640"/>
                  </a:ext>
                </a:extLst>
              </a:tr>
              <a:tr h="222164">
                <a:tc>
                  <a:txBody>
                    <a:bodyPr/>
                    <a:lstStyle/>
                    <a:p>
                      <a:pPr algn="ctr" fontAlgn="b"/>
                      <a:r>
                        <a:rPr lang="es-SV" sz="1000" b="0" i="0" u="none" strike="noStrike">
                          <a:solidFill>
                            <a:srgbClr val="000000"/>
                          </a:solidFill>
                          <a:effectLst/>
                          <a:latin typeface="Calibri" panose="020F0502020204030204" pitchFamily="34" charset="0"/>
                        </a:rPr>
                        <a:t>15</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Valida saldos de cuentas complementarias</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3415327775"/>
                  </a:ext>
                </a:extLst>
              </a:tr>
              <a:tr h="222164">
                <a:tc>
                  <a:txBody>
                    <a:bodyPr/>
                    <a:lstStyle/>
                    <a:p>
                      <a:pPr algn="ctr" fontAlgn="b"/>
                      <a:r>
                        <a:rPr lang="es-SV" sz="1000" b="0" i="0" u="none" strike="noStrike">
                          <a:solidFill>
                            <a:srgbClr val="000000"/>
                          </a:solidFill>
                          <a:effectLst/>
                          <a:latin typeface="Calibri" panose="020F0502020204030204" pitchFamily="34" charset="0"/>
                        </a:rPr>
                        <a:t>16</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Se verifica si se han reportado cuentas nuevas en el envío</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FF"/>
                          </a:solidFill>
                          <a:effectLst/>
                          <a:latin typeface="Calibri" panose="020F0502020204030204" pitchFamily="34" charset="0"/>
                        </a:rPr>
                        <a:t>SUPERABLE</a:t>
                      </a:r>
                    </a:p>
                  </a:txBody>
                  <a:tcPr marL="8789" marR="8789" marT="8789" marB="0" anchor="b">
                    <a:lnL>
                      <a:noFill/>
                    </a:lnL>
                    <a:lnR>
                      <a:noFill/>
                    </a:lnR>
                    <a:lnT>
                      <a:noFill/>
                    </a:lnT>
                    <a:lnB>
                      <a:noFill/>
                    </a:lnB>
                  </a:tcPr>
                </a:tc>
                <a:extLst>
                  <a:ext uri="{0D108BD9-81ED-4DB2-BD59-A6C34878D82A}">
                    <a16:rowId xmlns:a16="http://schemas.microsoft.com/office/drawing/2014/main" val="170455904"/>
                  </a:ext>
                </a:extLst>
              </a:tr>
              <a:tr h="222164">
                <a:tc>
                  <a:txBody>
                    <a:bodyPr/>
                    <a:lstStyle/>
                    <a:p>
                      <a:pPr algn="ctr" fontAlgn="b"/>
                      <a:r>
                        <a:rPr lang="es-SV" sz="1000" b="0" i="0" u="none" strike="noStrike">
                          <a:solidFill>
                            <a:srgbClr val="000000"/>
                          </a:solidFill>
                          <a:effectLst/>
                          <a:latin typeface="Calibri" panose="020F0502020204030204" pitchFamily="34" charset="0"/>
                        </a:rPr>
                        <a:t>17</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Se revisa el cambio de descripción en las cuentas no estandarizadas</a:t>
                      </a:r>
                    </a:p>
                  </a:txBody>
                  <a:tcPr marL="8789" marR="8789" marT="8789" marB="0" anchor="b">
                    <a:lnL>
                      <a:noFill/>
                    </a:lnL>
                    <a:lnR>
                      <a:noFill/>
                    </a:lnR>
                    <a:lnT>
                      <a:noFill/>
                    </a:lnT>
                    <a:lnB>
                      <a:noFill/>
                    </a:lnB>
                  </a:tcPr>
                </a:tc>
                <a:tc>
                  <a:txBody>
                    <a:bodyPr/>
                    <a:lstStyle/>
                    <a:p>
                      <a:pPr algn="ctr" fontAlgn="b"/>
                      <a:r>
                        <a:rPr lang="es-SV" sz="1000" b="0" i="0" u="none" strike="noStrike">
                          <a:solidFill>
                            <a:srgbClr val="0000FF"/>
                          </a:solidFill>
                          <a:effectLst/>
                          <a:latin typeface="Calibri" panose="020F0502020204030204" pitchFamily="34" charset="0"/>
                        </a:rPr>
                        <a:t>SUPERABLE</a:t>
                      </a:r>
                    </a:p>
                  </a:txBody>
                  <a:tcPr marL="8789" marR="8789" marT="8789" marB="0" anchor="b">
                    <a:lnL>
                      <a:noFill/>
                    </a:lnL>
                    <a:lnR>
                      <a:noFill/>
                    </a:lnR>
                    <a:lnT>
                      <a:noFill/>
                    </a:lnT>
                    <a:lnB>
                      <a:noFill/>
                    </a:lnB>
                  </a:tcPr>
                </a:tc>
                <a:extLst>
                  <a:ext uri="{0D108BD9-81ED-4DB2-BD59-A6C34878D82A}">
                    <a16:rowId xmlns:a16="http://schemas.microsoft.com/office/drawing/2014/main" val="2908391811"/>
                  </a:ext>
                </a:extLst>
              </a:tr>
              <a:tr h="222164">
                <a:tc>
                  <a:txBody>
                    <a:bodyPr/>
                    <a:lstStyle/>
                    <a:p>
                      <a:pPr algn="ctr" fontAlgn="b"/>
                      <a:r>
                        <a:rPr lang="es-SV" sz="1000" b="0" i="0" u="none" strike="noStrike">
                          <a:solidFill>
                            <a:srgbClr val="000000"/>
                          </a:solidFill>
                          <a:effectLst/>
                          <a:latin typeface="Calibri" panose="020F0502020204030204" pitchFamily="34" charset="0"/>
                        </a:rPr>
                        <a:t>18</a:t>
                      </a:r>
                    </a:p>
                  </a:txBody>
                  <a:tcPr marL="8789" marR="8789" marT="8789" marB="0" anchor="b">
                    <a:lnL>
                      <a:noFill/>
                    </a:lnL>
                    <a:lnR>
                      <a:noFill/>
                    </a:lnR>
                    <a:lnT>
                      <a:noFill/>
                    </a:lnT>
                    <a:lnB>
                      <a:noFill/>
                    </a:lnB>
                  </a:tcPr>
                </a:tc>
                <a:tc>
                  <a:txBody>
                    <a:bodyPr/>
                    <a:lstStyle/>
                    <a:p>
                      <a:pPr algn="l" fontAlgn="b"/>
                      <a:r>
                        <a:rPr lang="es-SV" sz="1000" b="0" i="0" u="none" strike="noStrike">
                          <a:solidFill>
                            <a:srgbClr val="000000"/>
                          </a:solidFill>
                          <a:effectLst/>
                          <a:latin typeface="Calibri" panose="020F0502020204030204" pitchFamily="34" charset="0"/>
                        </a:rPr>
                        <a:t>Cierre de validación</a:t>
                      </a:r>
                    </a:p>
                  </a:txBody>
                  <a:tcPr marL="8789" marR="8789" marT="8789" marB="0" anchor="b">
                    <a:lnL>
                      <a:noFill/>
                    </a:lnL>
                    <a:lnR>
                      <a:noFill/>
                    </a:lnR>
                    <a:lnT>
                      <a:noFill/>
                    </a:lnT>
                    <a:lnB>
                      <a:noFill/>
                    </a:lnB>
                  </a:tcPr>
                </a:tc>
                <a:tc>
                  <a:txBody>
                    <a:bodyPr/>
                    <a:lstStyle/>
                    <a:p>
                      <a:pPr algn="ctr" fontAlgn="b"/>
                      <a:r>
                        <a:rPr lang="es-SV" sz="1000" b="0" i="0" u="none" strike="noStrike" dirty="0">
                          <a:solidFill>
                            <a:srgbClr val="000000"/>
                          </a:solidFill>
                          <a:effectLst/>
                          <a:latin typeface="Calibri" panose="020F0502020204030204" pitchFamily="34" charset="0"/>
                        </a:rPr>
                        <a:t>CRITICO</a:t>
                      </a:r>
                    </a:p>
                  </a:txBody>
                  <a:tcPr marL="8789" marR="8789" marT="8789" marB="0" anchor="b">
                    <a:lnL>
                      <a:noFill/>
                    </a:lnL>
                    <a:lnR>
                      <a:noFill/>
                    </a:lnR>
                    <a:lnT>
                      <a:noFill/>
                    </a:lnT>
                    <a:lnB>
                      <a:noFill/>
                    </a:lnB>
                  </a:tcPr>
                </a:tc>
                <a:extLst>
                  <a:ext uri="{0D108BD9-81ED-4DB2-BD59-A6C34878D82A}">
                    <a16:rowId xmlns:a16="http://schemas.microsoft.com/office/drawing/2014/main" val="1584984936"/>
                  </a:ext>
                </a:extLst>
              </a:tr>
            </a:tbl>
          </a:graphicData>
        </a:graphic>
      </p:graphicFrame>
    </p:spTree>
    <p:extLst>
      <p:ext uri="{BB962C8B-B14F-4D97-AF65-F5344CB8AC3E}">
        <p14:creationId xmlns:p14="http://schemas.microsoft.com/office/powerpoint/2010/main" val="1068749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935C757-E75E-49A9-BFCD-4800B7E22D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4" name="Imagen 3">
            <a:extLst>
              <a:ext uri="{FF2B5EF4-FFF2-40B4-BE49-F238E27FC236}">
                <a16:creationId xmlns:a16="http://schemas.microsoft.com/office/drawing/2014/main" id="{5B6C0CCA-4CB7-964F-A988-F16FC7AB4534}"/>
              </a:ext>
            </a:extLst>
          </p:cNvPr>
          <p:cNvPicPr>
            <a:picLocks noChangeAspect="1"/>
          </p:cNvPicPr>
          <p:nvPr/>
        </p:nvPicPr>
        <p:blipFill>
          <a:blip r:embed="rId3" cstate="print"/>
          <a:stretch>
            <a:fillRect/>
          </a:stretch>
        </p:blipFill>
        <p:spPr>
          <a:xfrm>
            <a:off x="7470597" y="333834"/>
            <a:ext cx="1358834" cy="839488"/>
          </a:xfrm>
          <a:prstGeom prst="rect">
            <a:avLst/>
          </a:prstGeom>
        </p:spPr>
      </p:pic>
      <p:sp>
        <p:nvSpPr>
          <p:cNvPr id="5" name="4 Rectángulo"/>
          <p:cNvSpPr/>
          <p:nvPr/>
        </p:nvSpPr>
        <p:spPr>
          <a:xfrm>
            <a:off x="1537252" y="2008110"/>
            <a:ext cx="7194660" cy="2554545"/>
          </a:xfrm>
          <a:prstGeom prst="rect">
            <a:avLst/>
          </a:prstGeom>
        </p:spPr>
        <p:txBody>
          <a:bodyPr wrap="square">
            <a:spAutoFit/>
          </a:bodyPr>
          <a:lstStyle/>
          <a:p>
            <a:pPr algn="ctr"/>
            <a:r>
              <a:rPr lang="es-UY" sz="3200" b="1" dirty="0">
                <a:solidFill>
                  <a:schemeClr val="bg1"/>
                </a:solidFill>
                <a:latin typeface="Museo 900" pitchFamily="50" charset="0"/>
              </a:rPr>
              <a:t>Sistema Único de Validación y Recepción de Información Contable de las </a:t>
            </a:r>
            <a:r>
              <a:rPr lang="es-UY" sz="3200" b="1" dirty="0" err="1">
                <a:solidFill>
                  <a:schemeClr val="bg1"/>
                </a:solidFill>
                <a:latin typeface="Museo 900" pitchFamily="50" charset="0"/>
              </a:rPr>
              <a:t>Titularizadoras</a:t>
            </a:r>
            <a:r>
              <a:rPr lang="es-UY" sz="3200" b="1" dirty="0">
                <a:solidFill>
                  <a:schemeClr val="bg1"/>
                </a:solidFill>
                <a:latin typeface="Museo 900" pitchFamily="50" charset="0"/>
              </a:rPr>
              <a:t> de Activos (VARE – COTA) y Contable de Fondos de Titularización de Activos (VARE - CFTA)</a:t>
            </a:r>
            <a:endParaRPr lang="es-SV" sz="3200" b="1" dirty="0">
              <a:solidFill>
                <a:schemeClr val="bg1"/>
              </a:solidFill>
              <a:latin typeface="Museo 900" pitchFamily="50" charset="0"/>
            </a:endParaRPr>
          </a:p>
        </p:txBody>
      </p:sp>
    </p:spTree>
    <p:extLst>
      <p:ext uri="{BB962C8B-B14F-4D97-AF65-F5344CB8AC3E}">
        <p14:creationId xmlns:p14="http://schemas.microsoft.com/office/powerpoint/2010/main" val="2240135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3332" y="522248"/>
            <a:ext cx="7886700" cy="1627828"/>
          </a:xfrm>
        </p:spPr>
        <p:txBody>
          <a:bodyPr>
            <a:normAutofit/>
          </a:bodyPr>
          <a:lstStyle/>
          <a:p>
            <a:pPr algn="ctr"/>
            <a:r>
              <a:rPr lang="es-SV" sz="2800" dirty="0">
                <a:solidFill>
                  <a:srgbClr val="111E60"/>
                </a:solidFill>
                <a:latin typeface="Museo 900" pitchFamily="50" charset="0"/>
              </a:rPr>
              <a:t>Detalle de las Validaciones</a:t>
            </a:r>
            <a:br>
              <a:rPr lang="es-SV" sz="3200" dirty="0">
                <a:latin typeface="Museo 900" pitchFamily="50" charset="0"/>
              </a:rPr>
            </a:br>
            <a:br>
              <a:rPr lang="es-SV" sz="3200" dirty="0">
                <a:latin typeface="Museo 900" pitchFamily="50" charset="0"/>
              </a:rPr>
            </a:br>
            <a:endParaRPr lang="es-SV" sz="3200" dirty="0">
              <a:latin typeface="Museo 900" pitchFamily="50" charset="0"/>
            </a:endParaRPr>
          </a:p>
        </p:txBody>
      </p:sp>
      <p:sp>
        <p:nvSpPr>
          <p:cNvPr id="7" name="CuadroTexto 6">
            <a:extLst>
              <a:ext uri="{FF2B5EF4-FFF2-40B4-BE49-F238E27FC236}">
                <a16:creationId xmlns:a16="http://schemas.microsoft.com/office/drawing/2014/main" id="{AD4EE66D-48F5-4C93-B6B7-6ECE4AEFCEEC}"/>
              </a:ext>
            </a:extLst>
          </p:cNvPr>
          <p:cNvSpPr txBox="1"/>
          <p:nvPr/>
        </p:nvSpPr>
        <p:spPr>
          <a:xfrm>
            <a:off x="2231255" y="1409683"/>
            <a:ext cx="4670854" cy="923330"/>
          </a:xfrm>
          <a:prstGeom prst="rect">
            <a:avLst/>
          </a:prstGeom>
          <a:noFill/>
        </p:spPr>
        <p:txBody>
          <a:bodyPr wrap="square">
            <a:spAutoFit/>
          </a:bodyPr>
          <a:lstStyle/>
          <a:p>
            <a:r>
              <a:rPr lang="es-MX" sz="1800" dirty="0">
                <a:solidFill>
                  <a:srgbClr val="002060"/>
                </a:solidFill>
                <a:latin typeface="Museo 900" pitchFamily="50" charset="0"/>
                <a:ea typeface="+mj-ea"/>
                <a:cs typeface="+mj-cs"/>
              </a:rPr>
              <a:t>Archivos</a:t>
            </a:r>
            <a:r>
              <a:rPr lang="es-MX" strike="noStrike" dirty="0">
                <a:solidFill>
                  <a:srgbClr val="002060"/>
                </a:solidFill>
                <a:effectLst/>
              </a:rPr>
              <a:t>:</a:t>
            </a:r>
          </a:p>
          <a:p>
            <a:pPr marL="342900" indent="-342900">
              <a:buFontTx/>
              <a:buChar char="-"/>
            </a:pPr>
            <a:r>
              <a:rPr lang="es-MX" sz="1800" dirty="0" err="1">
                <a:solidFill>
                  <a:srgbClr val="002060"/>
                </a:solidFill>
                <a:latin typeface="Museo 900" pitchFamily="50" charset="0"/>
                <a:ea typeface="+mj-ea"/>
                <a:cs typeface="+mj-cs"/>
              </a:rPr>
              <a:t>comisiones_cobradas</a:t>
            </a:r>
            <a:endParaRPr lang="es-MX" sz="1800" dirty="0">
              <a:solidFill>
                <a:srgbClr val="002060"/>
              </a:solidFill>
              <a:latin typeface="Museo 900" pitchFamily="50" charset="0"/>
              <a:ea typeface="+mj-ea"/>
              <a:cs typeface="+mj-cs"/>
            </a:endParaRPr>
          </a:p>
          <a:p>
            <a:pPr marL="342900" indent="-342900">
              <a:buFontTx/>
              <a:buChar char="-"/>
            </a:pPr>
            <a:r>
              <a:rPr lang="es-MX" sz="1800" dirty="0" err="1">
                <a:solidFill>
                  <a:srgbClr val="002060"/>
                </a:solidFill>
                <a:latin typeface="Museo 900" pitchFamily="50" charset="0"/>
                <a:ea typeface="+mj-ea"/>
                <a:cs typeface="+mj-cs"/>
              </a:rPr>
              <a:t>activos_individualizados</a:t>
            </a:r>
            <a:endParaRPr lang="es-MX" sz="1800" dirty="0">
              <a:solidFill>
                <a:srgbClr val="002060"/>
              </a:solidFill>
              <a:latin typeface="Museo 900" pitchFamily="50" charset="0"/>
              <a:ea typeface="+mj-ea"/>
              <a:cs typeface="+mj-cs"/>
            </a:endParaRPr>
          </a:p>
        </p:txBody>
      </p:sp>
      <p:graphicFrame>
        <p:nvGraphicFramePr>
          <p:cNvPr id="9" name="Tabla 8">
            <a:extLst>
              <a:ext uri="{FF2B5EF4-FFF2-40B4-BE49-F238E27FC236}">
                <a16:creationId xmlns:a16="http://schemas.microsoft.com/office/drawing/2014/main" id="{492335B2-E5B2-4027-B0FE-B79C34AA2B04}"/>
              </a:ext>
            </a:extLst>
          </p:cNvPr>
          <p:cNvGraphicFramePr>
            <a:graphicFrameLocks noGrp="1"/>
          </p:cNvGraphicFramePr>
          <p:nvPr>
            <p:extLst>
              <p:ext uri="{D42A27DB-BD31-4B8C-83A1-F6EECF244321}">
                <p14:modId xmlns:p14="http://schemas.microsoft.com/office/powerpoint/2010/main" val="1577385106"/>
              </p:ext>
            </p:extLst>
          </p:nvPr>
        </p:nvGraphicFramePr>
        <p:xfrm>
          <a:off x="892865" y="2942076"/>
          <a:ext cx="7886700" cy="1161474"/>
        </p:xfrm>
        <a:graphic>
          <a:graphicData uri="http://schemas.openxmlformats.org/drawingml/2006/table">
            <a:tbl>
              <a:tblPr>
                <a:tableStyleId>{5C22544A-7EE6-4342-B048-85BDC9FD1C3A}</a:tableStyleId>
              </a:tblPr>
              <a:tblGrid>
                <a:gridCol w="682915">
                  <a:extLst>
                    <a:ext uri="{9D8B030D-6E8A-4147-A177-3AD203B41FA5}">
                      <a16:colId xmlns:a16="http://schemas.microsoft.com/office/drawing/2014/main" val="3166194526"/>
                    </a:ext>
                  </a:extLst>
                </a:gridCol>
                <a:gridCol w="6498978">
                  <a:extLst>
                    <a:ext uri="{9D8B030D-6E8A-4147-A177-3AD203B41FA5}">
                      <a16:colId xmlns:a16="http://schemas.microsoft.com/office/drawing/2014/main" val="2526580479"/>
                    </a:ext>
                  </a:extLst>
                </a:gridCol>
                <a:gridCol w="704807">
                  <a:extLst>
                    <a:ext uri="{9D8B030D-6E8A-4147-A177-3AD203B41FA5}">
                      <a16:colId xmlns:a16="http://schemas.microsoft.com/office/drawing/2014/main" val="3947992561"/>
                    </a:ext>
                  </a:extLst>
                </a:gridCol>
              </a:tblGrid>
              <a:tr h="434110">
                <a:tc>
                  <a:txBody>
                    <a:bodyPr/>
                    <a:lstStyle/>
                    <a:p>
                      <a:pPr algn="ctr" fontAlgn="b"/>
                      <a:r>
                        <a:rPr lang="es-MX" sz="1800" b="1" u="none" strike="noStrike" dirty="0">
                          <a:effectLst/>
                        </a:rPr>
                        <a:t>Código</a:t>
                      </a:r>
                      <a:endParaRPr lang="es-MX" sz="1800" b="1" i="0" u="none" strike="noStrike" dirty="0">
                        <a:solidFill>
                          <a:srgbClr val="000000"/>
                        </a:solidFill>
                        <a:effectLst/>
                        <a:latin typeface="Calibri" panose="020F0502020204030204" pitchFamily="34" charset="0"/>
                      </a:endParaRPr>
                    </a:p>
                  </a:txBody>
                  <a:tcPr marL="5353" marR="5353" marT="5353" marB="0" anchor="ctr">
                    <a:noFill/>
                  </a:tcPr>
                </a:tc>
                <a:tc>
                  <a:txBody>
                    <a:bodyPr/>
                    <a:lstStyle/>
                    <a:p>
                      <a:pPr algn="l" fontAlgn="b"/>
                      <a:r>
                        <a:rPr lang="es-MX" sz="1800" b="1" u="none" strike="noStrike" dirty="0">
                          <a:effectLst/>
                        </a:rPr>
                        <a:t>    Descripción</a:t>
                      </a:r>
                      <a:endParaRPr lang="es-MX" sz="1800" b="1" i="0" u="sng" strike="noStrike" dirty="0">
                        <a:solidFill>
                          <a:srgbClr val="002060"/>
                        </a:solidFill>
                        <a:effectLst/>
                        <a:latin typeface="Calibri" panose="020F0502020204030204" pitchFamily="34" charset="0"/>
                      </a:endParaRPr>
                    </a:p>
                  </a:txBody>
                  <a:tcPr marL="5353" marR="5353" marT="5353" marB="0" anchor="ctr">
                    <a:noFill/>
                  </a:tcPr>
                </a:tc>
                <a:tc>
                  <a:txBody>
                    <a:bodyPr/>
                    <a:lstStyle/>
                    <a:p>
                      <a:pPr algn="l" fontAlgn="b"/>
                      <a:r>
                        <a:rPr lang="es-MX" sz="1600" b="1" i="0" u="none" strike="noStrike" dirty="0">
                          <a:solidFill>
                            <a:srgbClr val="000000"/>
                          </a:solidFill>
                          <a:effectLst/>
                          <a:latin typeface="Calibri" panose="020F0502020204030204" pitchFamily="34" charset="0"/>
                        </a:rPr>
                        <a:t>Tipo</a:t>
                      </a:r>
                    </a:p>
                  </a:txBody>
                  <a:tcPr marL="5353" marR="5353" marT="5353" marB="0" anchor="ctr">
                    <a:noFill/>
                  </a:tcPr>
                </a:tc>
                <a:extLst>
                  <a:ext uri="{0D108BD9-81ED-4DB2-BD59-A6C34878D82A}">
                    <a16:rowId xmlns:a16="http://schemas.microsoft.com/office/drawing/2014/main" val="1581346135"/>
                  </a:ext>
                </a:extLst>
              </a:tr>
              <a:tr h="727364">
                <a:tc>
                  <a:txBody>
                    <a:bodyPr/>
                    <a:lstStyle/>
                    <a:p>
                      <a:pPr algn="ctr" fontAlgn="b"/>
                      <a:r>
                        <a:rPr lang="es-MX" sz="2000" u="none" strike="noStrike" dirty="0">
                          <a:effectLst/>
                        </a:rPr>
                        <a:t>1</a:t>
                      </a:r>
                      <a:endParaRPr lang="es-MX" sz="2000" b="0" i="0" u="none" strike="noStrike" dirty="0">
                        <a:solidFill>
                          <a:srgbClr val="000000"/>
                        </a:solidFill>
                        <a:effectLst/>
                        <a:latin typeface="Calibri" panose="020F0502020204030204" pitchFamily="34" charset="0"/>
                      </a:endParaRPr>
                    </a:p>
                  </a:txBody>
                  <a:tcPr marL="5353" marR="5353" marT="5353" marB="0" anchor="ctr">
                    <a:noFill/>
                  </a:tcPr>
                </a:tc>
                <a:tc>
                  <a:txBody>
                    <a:bodyPr/>
                    <a:lstStyle/>
                    <a:p>
                      <a:pPr algn="l" fontAlgn="b"/>
                      <a:r>
                        <a:rPr lang="es-MX" sz="2000" u="none" strike="noStrike" dirty="0">
                          <a:effectLst/>
                        </a:rPr>
                        <a:t>Valida que sí existan datos en el archivo</a:t>
                      </a:r>
                      <a:endParaRPr lang="es-MX" sz="2000" b="0" i="0" u="none" strike="noStrike" dirty="0">
                        <a:solidFill>
                          <a:srgbClr val="000000"/>
                        </a:solidFill>
                        <a:effectLst/>
                        <a:latin typeface="Calibri" panose="020F0502020204030204" pitchFamily="34" charset="0"/>
                      </a:endParaRPr>
                    </a:p>
                  </a:txBody>
                  <a:tcPr marL="5353" marR="5353" marT="5353" marB="0" anchor="ctr">
                    <a:noFill/>
                  </a:tcPr>
                </a:tc>
                <a:tc>
                  <a:txBody>
                    <a:bodyPr/>
                    <a:lstStyle/>
                    <a:p>
                      <a:pPr algn="l" fontAlgn="b"/>
                      <a:r>
                        <a:rPr lang="es-MX" sz="1600" u="none" strike="noStrike" dirty="0">
                          <a:effectLst/>
                        </a:rPr>
                        <a:t>CRITICO</a:t>
                      </a:r>
                      <a:endParaRPr lang="es-MX" sz="1600" b="0" i="0" u="none" strike="noStrike" dirty="0">
                        <a:solidFill>
                          <a:srgbClr val="000000"/>
                        </a:solidFill>
                        <a:effectLst/>
                        <a:latin typeface="Calibri" panose="020F0502020204030204" pitchFamily="34" charset="0"/>
                      </a:endParaRPr>
                    </a:p>
                  </a:txBody>
                  <a:tcPr marL="5353" marR="5353" marT="5353" marB="0" anchor="ctr">
                    <a:noFill/>
                  </a:tcPr>
                </a:tc>
                <a:extLst>
                  <a:ext uri="{0D108BD9-81ED-4DB2-BD59-A6C34878D82A}">
                    <a16:rowId xmlns:a16="http://schemas.microsoft.com/office/drawing/2014/main" val="2863364340"/>
                  </a:ext>
                </a:extLst>
              </a:tr>
            </a:tbl>
          </a:graphicData>
        </a:graphic>
      </p:graphicFrame>
    </p:spTree>
    <p:extLst>
      <p:ext uri="{BB962C8B-B14F-4D97-AF65-F5344CB8AC3E}">
        <p14:creationId xmlns:p14="http://schemas.microsoft.com/office/powerpoint/2010/main" val="2285009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8651" y="365126"/>
            <a:ext cx="7509510" cy="1325563"/>
          </a:xfrm>
        </p:spPr>
        <p:txBody>
          <a:bodyPr>
            <a:normAutofit/>
          </a:bodyPr>
          <a:lstStyle/>
          <a:p>
            <a:pPr algn="ctr"/>
            <a:r>
              <a:rPr lang="es-SV" sz="3200" dirty="0">
                <a:solidFill>
                  <a:srgbClr val="111E60"/>
                </a:solidFill>
                <a:latin typeface="Museo 900" pitchFamily="50" charset="0"/>
              </a:rPr>
              <a:t>REQUERIMIENTOS TÉCNICOS</a:t>
            </a:r>
          </a:p>
        </p:txBody>
      </p:sp>
      <p:sp>
        <p:nvSpPr>
          <p:cNvPr id="7" name="2 Marcador de contenido"/>
          <p:cNvSpPr txBox="1">
            <a:spLocks/>
          </p:cNvSpPr>
          <p:nvPr/>
        </p:nvSpPr>
        <p:spPr>
          <a:xfrm>
            <a:off x="2991393" y="1792897"/>
            <a:ext cx="5561775" cy="3672408"/>
          </a:xfrm>
          <a:prstGeom prst="rect">
            <a:avLst/>
          </a:prstGeom>
        </p:spPr>
        <p:txBody>
          <a:bodyPr>
            <a:normAutofit/>
          </a:bodyPr>
          <a:lstStyle/>
          <a:p>
            <a:pPr marL="566928" marR="0" lvl="1" indent="-457200" algn="l" defTabSz="914400" rtl="0" eaLnBrk="1" fontAlgn="auto" latinLnBrk="0" hangingPunct="1">
              <a:lnSpc>
                <a:spcPct val="90000"/>
              </a:lnSpc>
              <a:spcBef>
                <a:spcPts val="400"/>
              </a:spcBef>
              <a:spcAft>
                <a:spcPts val="0"/>
              </a:spcAft>
              <a:buClrTx/>
              <a:buSzPct val="68000"/>
              <a:tabLst/>
              <a:defRPr/>
            </a:pPr>
            <a:endParaRPr kumimoji="0" lang="es-SV" sz="2000" b="0" i="0" u="none" strike="noStrike" kern="1200" cap="none" spc="0" normalizeH="0" baseline="0" noProof="0" dirty="0">
              <a:ln>
                <a:noFill/>
              </a:ln>
              <a:solidFill>
                <a:srgbClr val="111E60"/>
              </a:solidFill>
              <a:effectLst/>
              <a:uLnTx/>
              <a:uFillTx/>
              <a:latin typeface="Museo 900" pitchFamily="50" charset="0"/>
            </a:endParaRPr>
          </a:p>
          <a:p>
            <a:pPr marL="566928" marR="0" lvl="1" indent="-457200" algn="l" defTabSz="914400" rtl="0" eaLnBrk="1" fontAlgn="auto" latinLnBrk="0" hangingPunct="1">
              <a:lnSpc>
                <a:spcPct val="90000"/>
              </a:lnSpc>
              <a:spcBef>
                <a:spcPts val="400"/>
              </a:spcBef>
              <a:spcAft>
                <a:spcPts val="0"/>
              </a:spcAft>
              <a:buClrTx/>
              <a:buSzPct val="68000"/>
              <a:tabLst/>
              <a:defRPr/>
            </a:pPr>
            <a:r>
              <a:rPr kumimoji="0" lang="es-SV" sz="2000" b="0" i="0" u="none" strike="noStrike" kern="1200" cap="none" spc="0" normalizeH="0" baseline="0" noProof="0" dirty="0">
                <a:ln>
                  <a:noFill/>
                </a:ln>
                <a:solidFill>
                  <a:srgbClr val="111E60"/>
                </a:solidFill>
                <a:effectLst/>
                <a:uLnTx/>
                <a:uFillTx/>
                <a:latin typeface="Museo 900" pitchFamily="50" charset="0"/>
              </a:rPr>
              <a:t>Navegadores</a:t>
            </a:r>
            <a:endParaRPr kumimoji="0" lang="es-SV" sz="2600" b="0" i="0" u="none" strike="noStrike" kern="1200" cap="none" spc="0" normalizeH="0" baseline="0" noProof="0" dirty="0">
              <a:ln>
                <a:noFill/>
              </a:ln>
              <a:solidFill>
                <a:schemeClr val="tx1"/>
              </a:solidFill>
              <a:effectLst/>
              <a:uLnTx/>
              <a:uFillTx/>
              <a:latin typeface="+mn-lt"/>
              <a:ea typeface="+mn-ea"/>
              <a:cs typeface="+mn-cs"/>
            </a:endParaRPr>
          </a:p>
          <a:p>
            <a:pPr marL="603504" marR="0" lvl="2" indent="-256032" algn="l" defTabSz="914400" rtl="0" eaLnBrk="1" fontAlgn="auto" latinLnBrk="0" hangingPunct="1">
              <a:lnSpc>
                <a:spcPct val="90000"/>
              </a:lnSpc>
              <a:spcBef>
                <a:spcPts val="400"/>
              </a:spcBef>
              <a:spcAft>
                <a:spcPts val="0"/>
              </a:spcAft>
              <a:buClr>
                <a:schemeClr val="accent4">
                  <a:lumMod val="60000"/>
                  <a:lumOff val="40000"/>
                </a:schemeClr>
              </a:buClr>
              <a:buSzPct val="68000"/>
              <a:buFont typeface="Wingdings" pitchFamily="2" charset="2"/>
              <a:buChar char="ü"/>
              <a:tabLst/>
              <a:defRPr/>
            </a:pPr>
            <a:endParaRPr kumimoji="0" lang="es-SV" sz="2000" b="0" i="0" u="none" strike="noStrike" kern="1200" cap="none" spc="0" normalizeH="0" baseline="0" noProof="0" dirty="0">
              <a:ln>
                <a:noFill/>
              </a:ln>
              <a:solidFill>
                <a:schemeClr val="tx1"/>
              </a:solidFill>
              <a:effectLst/>
              <a:uLnTx/>
              <a:uFillTx/>
              <a:latin typeface="+mn-lt"/>
              <a:ea typeface="+mn-ea"/>
              <a:cs typeface="+mn-cs"/>
            </a:endParaRPr>
          </a:p>
          <a:p>
            <a:pPr marL="603504" marR="0" lvl="2" indent="-256032" algn="l" defTabSz="914400" rtl="0" eaLnBrk="1" fontAlgn="auto" latinLnBrk="0" hangingPunct="1">
              <a:lnSpc>
                <a:spcPct val="90000"/>
              </a:lnSpc>
              <a:spcBef>
                <a:spcPts val="400"/>
              </a:spcBef>
              <a:spcAft>
                <a:spcPts val="0"/>
              </a:spcAft>
              <a:buClr>
                <a:schemeClr val="accent4">
                  <a:lumMod val="60000"/>
                  <a:lumOff val="40000"/>
                </a:schemeClr>
              </a:buClr>
              <a:buSzPct val="68000"/>
              <a:buFont typeface="Wingdings" pitchFamily="2" charset="2"/>
              <a:buChar char="ü"/>
              <a:tabLst/>
              <a:defRPr/>
            </a:pPr>
            <a:endParaRPr kumimoji="0" lang="es-SV" sz="2000" b="0" i="0" u="none" strike="noStrike" kern="1200" cap="none" spc="0" normalizeH="0" baseline="0" noProof="0" dirty="0">
              <a:ln>
                <a:noFill/>
              </a:ln>
              <a:solidFill>
                <a:schemeClr val="tx1"/>
              </a:solidFill>
              <a:effectLst/>
              <a:uLnTx/>
              <a:uFillTx/>
              <a:latin typeface="+mn-lt"/>
              <a:ea typeface="+mn-ea"/>
              <a:cs typeface="+mn-cs"/>
            </a:endParaRPr>
          </a:p>
          <a:p>
            <a:pPr marL="603504" marR="0" lvl="2" indent="-256032" algn="l" defTabSz="914400" rtl="0" eaLnBrk="1" fontAlgn="auto" latinLnBrk="0" hangingPunct="1">
              <a:lnSpc>
                <a:spcPct val="90000"/>
              </a:lnSpc>
              <a:spcBef>
                <a:spcPts val="400"/>
              </a:spcBef>
              <a:spcAft>
                <a:spcPts val="0"/>
              </a:spcAft>
              <a:buClr>
                <a:schemeClr val="accent4">
                  <a:lumMod val="60000"/>
                  <a:lumOff val="40000"/>
                </a:schemeClr>
              </a:buClr>
              <a:buSzPct val="68000"/>
              <a:buFont typeface="Arial" panose="020B0604020202020204" pitchFamily="34" charset="0"/>
              <a:buNone/>
              <a:tabLst/>
              <a:defRPr/>
            </a:pPr>
            <a:r>
              <a:rPr kumimoji="0" lang="es-SV" sz="2000" b="0" i="0" u="none" strike="noStrike" kern="1200" cap="none" spc="0" normalizeH="0" baseline="0" noProof="0" dirty="0">
                <a:ln>
                  <a:noFill/>
                </a:ln>
                <a:solidFill>
                  <a:schemeClr val="tx1"/>
                </a:solidFill>
                <a:effectLst/>
                <a:uLnTx/>
                <a:uFillTx/>
                <a:latin typeface="+mn-lt"/>
                <a:ea typeface="+mn-ea"/>
                <a:cs typeface="+mn-cs"/>
              </a:rPr>
              <a:t>          </a:t>
            </a:r>
            <a:r>
              <a:rPr kumimoji="0" lang="es-SV" sz="2000" b="0" i="0" u="none" strike="noStrike" kern="1200" cap="none" spc="0" normalizeH="0" baseline="0" noProof="0" dirty="0">
                <a:ln>
                  <a:noFill/>
                </a:ln>
                <a:solidFill>
                  <a:schemeClr val="tx1"/>
                </a:solidFill>
                <a:effectLst/>
                <a:uLnTx/>
                <a:uFillTx/>
                <a:latin typeface="Museo Sans 300" pitchFamily="50" charset="0"/>
              </a:rPr>
              <a:t>::  </a:t>
            </a:r>
            <a:r>
              <a:rPr kumimoji="0" lang="es-SV" sz="2000" b="0" i="0" u="none" strike="noStrike" kern="1200" cap="none" spc="0" normalizeH="0" baseline="0" noProof="0" dirty="0" err="1">
                <a:ln>
                  <a:noFill/>
                </a:ln>
                <a:solidFill>
                  <a:schemeClr val="tx1"/>
                </a:solidFill>
                <a:effectLst/>
                <a:uLnTx/>
                <a:uFillTx/>
                <a:latin typeface="Museo Sans 300" pitchFamily="50" charset="0"/>
              </a:rPr>
              <a:t>Firefox</a:t>
            </a:r>
            <a:endParaRPr kumimoji="0" lang="es-SV" sz="2000" b="0" i="0" u="none" strike="noStrike" kern="1200" cap="none" spc="0" normalizeH="0" baseline="0" noProof="0" dirty="0">
              <a:ln>
                <a:noFill/>
              </a:ln>
              <a:solidFill>
                <a:schemeClr val="tx1"/>
              </a:solidFill>
              <a:effectLst/>
              <a:uLnTx/>
              <a:uFillTx/>
              <a:latin typeface="Museo Sans 300" pitchFamily="50" charset="0"/>
            </a:endParaRPr>
          </a:p>
          <a:p>
            <a:pPr marL="603504" marR="0" lvl="2" indent="-256032" algn="l" defTabSz="914400" rtl="0" eaLnBrk="1" fontAlgn="auto" latinLnBrk="0" hangingPunct="1">
              <a:lnSpc>
                <a:spcPct val="90000"/>
              </a:lnSpc>
              <a:spcBef>
                <a:spcPts val="400"/>
              </a:spcBef>
              <a:spcAft>
                <a:spcPts val="0"/>
              </a:spcAft>
              <a:buClr>
                <a:schemeClr val="accent4">
                  <a:lumMod val="60000"/>
                  <a:lumOff val="40000"/>
                </a:schemeClr>
              </a:buClr>
              <a:buSzPct val="68000"/>
              <a:buFont typeface="Arial" panose="020B0604020202020204" pitchFamily="34" charset="0"/>
              <a:buNone/>
              <a:tabLst/>
              <a:defRPr/>
            </a:pPr>
            <a:endParaRPr kumimoji="0" lang="es-SV" sz="2000" b="0" i="0" u="none" strike="noStrike" kern="1200" cap="none" spc="0" normalizeH="0" baseline="0" noProof="0" dirty="0">
              <a:ln>
                <a:noFill/>
              </a:ln>
              <a:solidFill>
                <a:schemeClr val="tx1"/>
              </a:solidFill>
              <a:effectLst/>
              <a:uLnTx/>
              <a:uFillTx/>
              <a:latin typeface="Museo Sans 300" pitchFamily="50" charset="0"/>
            </a:endParaRPr>
          </a:p>
          <a:p>
            <a:pPr marL="603504" marR="0" lvl="2" indent="-256032" algn="l" defTabSz="914400" rtl="0" eaLnBrk="1" fontAlgn="auto" latinLnBrk="0" hangingPunct="1">
              <a:lnSpc>
                <a:spcPct val="90000"/>
              </a:lnSpc>
              <a:spcBef>
                <a:spcPts val="400"/>
              </a:spcBef>
              <a:spcAft>
                <a:spcPts val="0"/>
              </a:spcAft>
              <a:buClr>
                <a:schemeClr val="accent4">
                  <a:lumMod val="60000"/>
                  <a:lumOff val="40000"/>
                </a:schemeClr>
              </a:buClr>
              <a:buSzPct val="68000"/>
              <a:buFont typeface="Wingdings" pitchFamily="2" charset="2"/>
              <a:buChar char="ü"/>
              <a:tabLst/>
              <a:defRPr/>
            </a:pPr>
            <a:endParaRPr kumimoji="0" lang="es-SV" sz="2000" b="0" i="0" u="none" strike="noStrike" kern="1200" cap="none" spc="0" normalizeH="0" baseline="0" noProof="0" dirty="0">
              <a:ln>
                <a:noFill/>
              </a:ln>
              <a:solidFill>
                <a:schemeClr val="tx1"/>
              </a:solidFill>
              <a:effectLst/>
              <a:uLnTx/>
              <a:uFillTx/>
              <a:latin typeface="Museo Sans 300" pitchFamily="50" charset="0"/>
            </a:endParaRPr>
          </a:p>
          <a:p>
            <a:pPr marL="603504" marR="0" lvl="2" indent="-256032" algn="l" defTabSz="914400" rtl="0" eaLnBrk="1" fontAlgn="auto" latinLnBrk="0" hangingPunct="1">
              <a:lnSpc>
                <a:spcPct val="90000"/>
              </a:lnSpc>
              <a:spcBef>
                <a:spcPts val="400"/>
              </a:spcBef>
              <a:spcAft>
                <a:spcPts val="0"/>
              </a:spcAft>
              <a:buClr>
                <a:schemeClr val="accent4">
                  <a:lumMod val="60000"/>
                  <a:lumOff val="40000"/>
                </a:schemeClr>
              </a:buClr>
              <a:buSzPct val="68000"/>
              <a:buFont typeface="Arial" panose="020B0604020202020204" pitchFamily="34" charset="0"/>
              <a:buNone/>
              <a:tabLst/>
              <a:defRPr/>
            </a:pPr>
            <a:r>
              <a:rPr kumimoji="0" lang="es-SV" sz="2000" b="0" i="0" u="none" strike="noStrike" kern="1200" cap="none" spc="0" normalizeH="0" baseline="0" noProof="0" dirty="0">
                <a:ln>
                  <a:noFill/>
                </a:ln>
                <a:solidFill>
                  <a:schemeClr val="tx1"/>
                </a:solidFill>
                <a:effectLst/>
                <a:uLnTx/>
                <a:uFillTx/>
                <a:latin typeface="Museo Sans 300" pitchFamily="50" charset="0"/>
              </a:rPr>
              <a:t>         ::  Google </a:t>
            </a:r>
            <a:r>
              <a:rPr kumimoji="0" lang="es-SV" sz="2000" b="0" i="0" u="none" strike="noStrike" kern="1200" cap="none" spc="0" normalizeH="0" baseline="0" noProof="0" dirty="0" err="1">
                <a:ln>
                  <a:noFill/>
                </a:ln>
                <a:solidFill>
                  <a:schemeClr val="tx1"/>
                </a:solidFill>
                <a:effectLst/>
                <a:uLnTx/>
                <a:uFillTx/>
                <a:latin typeface="Museo Sans 300" pitchFamily="50" charset="0"/>
              </a:rPr>
              <a:t>Chrome</a:t>
            </a:r>
            <a:endParaRPr kumimoji="0" lang="es-SV" sz="2000" b="0" i="0" u="none" strike="noStrike" kern="1200" cap="none" spc="0" normalizeH="0" baseline="0" noProof="0" dirty="0">
              <a:ln>
                <a:noFill/>
              </a:ln>
              <a:solidFill>
                <a:schemeClr val="tx1"/>
              </a:solidFill>
              <a:effectLst/>
              <a:uLnTx/>
              <a:uFillTx/>
              <a:latin typeface="Museo Sans 300" pitchFamily="50"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s-SV" sz="2800" b="0" i="0" u="none" strike="noStrike" kern="1200" cap="none"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s-SV" sz="2800" b="0" i="0" u="none" strike="noStrike" kern="1200" cap="none" spc="0" normalizeH="0" baseline="0" noProof="0" dirty="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SV"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Imagen 2"/>
          <p:cNvPicPr>
            <a:picLocks noChangeAspect="1"/>
          </p:cNvPicPr>
          <p:nvPr/>
        </p:nvPicPr>
        <p:blipFill>
          <a:blip r:embed="rId4" cstate="print"/>
          <a:stretch>
            <a:fillRect/>
          </a:stretch>
        </p:blipFill>
        <p:spPr>
          <a:xfrm>
            <a:off x="3312124" y="3018695"/>
            <a:ext cx="566977" cy="530398"/>
          </a:xfrm>
          <a:prstGeom prst="rect">
            <a:avLst/>
          </a:prstGeom>
        </p:spPr>
      </p:pic>
      <p:pic>
        <p:nvPicPr>
          <p:cNvPr id="9" name="Imagen 6"/>
          <p:cNvPicPr>
            <a:picLocks noChangeAspect="1"/>
          </p:cNvPicPr>
          <p:nvPr/>
        </p:nvPicPr>
        <p:blipFill>
          <a:blip r:embed="rId5" cstate="print"/>
          <a:stretch>
            <a:fillRect/>
          </a:stretch>
        </p:blipFill>
        <p:spPr>
          <a:xfrm>
            <a:off x="3225461" y="3969408"/>
            <a:ext cx="792549" cy="597460"/>
          </a:xfrm>
          <a:prstGeom prst="rect">
            <a:avLst/>
          </a:prstGeom>
        </p:spPr>
      </p:pic>
    </p:spTree>
    <p:extLst>
      <p:ext uri="{BB962C8B-B14F-4D97-AF65-F5344CB8AC3E}">
        <p14:creationId xmlns:p14="http://schemas.microsoft.com/office/powerpoint/2010/main" val="4015625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Imagen 8">
            <a:extLst>
              <a:ext uri="{FF2B5EF4-FFF2-40B4-BE49-F238E27FC236}">
                <a16:creationId xmlns:a16="http://schemas.microsoft.com/office/drawing/2014/main" id="{A5C58F33-89ED-4786-84B1-8B0B61C263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49" y="4014632"/>
            <a:ext cx="8647775" cy="2228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3"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4" cstate="print"/>
          <a:stretch>
            <a:fillRect/>
          </a:stretch>
        </p:blipFill>
        <p:spPr>
          <a:xfrm>
            <a:off x="7441186" y="322914"/>
            <a:ext cx="1338379" cy="826852"/>
          </a:xfrm>
          <a:prstGeom prst="rect">
            <a:avLst/>
          </a:prstGeom>
        </p:spPr>
      </p:pic>
      <p:sp>
        <p:nvSpPr>
          <p:cNvPr id="7" name="Título 1">
            <a:extLst>
              <a:ext uri="{FF2B5EF4-FFF2-40B4-BE49-F238E27FC236}">
                <a16:creationId xmlns:a16="http://schemas.microsoft.com/office/drawing/2014/main" id="{0FCD611C-1FDC-49B6-8A3B-401FF5E9F2E4}"/>
              </a:ext>
            </a:extLst>
          </p:cNvPr>
          <p:cNvSpPr txBox="1">
            <a:spLocks/>
          </p:cNvSpPr>
          <p:nvPr/>
        </p:nvSpPr>
        <p:spPr>
          <a:xfrm>
            <a:off x="159448" y="113197"/>
            <a:ext cx="7123814" cy="12462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dirty="0">
                <a:solidFill>
                  <a:srgbClr val="111E60"/>
                </a:solidFill>
                <a:latin typeface="Museo 900" pitchFamily="50" charset="0"/>
              </a:rPr>
              <a:t>Solicitud para usuario VARE en </a:t>
            </a:r>
          </a:p>
          <a:p>
            <a:pPr algn="ctr"/>
            <a:r>
              <a:rPr lang="es-SV" sz="2400" dirty="0">
                <a:solidFill>
                  <a:srgbClr val="111E60"/>
                </a:solidFill>
                <a:latin typeface="Museo 900" pitchFamily="50" charset="0"/>
              </a:rPr>
              <a:t>Sistema de Trámites</a:t>
            </a:r>
          </a:p>
        </p:txBody>
      </p:sp>
      <p:pic>
        <p:nvPicPr>
          <p:cNvPr id="1028" name="Picture 4">
            <a:extLst>
              <a:ext uri="{FF2B5EF4-FFF2-40B4-BE49-F238E27FC236}">
                <a16:creationId xmlns:a16="http://schemas.microsoft.com/office/drawing/2014/main" id="{07D9F2BB-45D3-4294-AD70-197BD599D1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9362" y="1359482"/>
            <a:ext cx="432435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6">
            <a:extLst>
              <a:ext uri="{FF2B5EF4-FFF2-40B4-BE49-F238E27FC236}">
                <a16:creationId xmlns:a16="http://schemas.microsoft.com/office/drawing/2014/main" id="{4F70D5CF-7FE6-414F-BA8C-6902A96DCFD1}"/>
              </a:ext>
            </a:extLst>
          </p:cNvPr>
          <p:cNvSpPr txBox="1"/>
          <p:nvPr/>
        </p:nvSpPr>
        <p:spPr>
          <a:xfrm>
            <a:off x="7165625" y="3358780"/>
            <a:ext cx="188949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
                <a:srgbClr val="8064A2">
                  <a:lumMod val="60000"/>
                  <a:lumOff val="40000"/>
                </a:srgbClr>
              </a:buClr>
              <a:buSzTx/>
              <a:buFontTx/>
              <a:buNone/>
              <a:tabLst/>
              <a:defRPr/>
            </a:pPr>
            <a:r>
              <a:rPr kumimoji="0" lang="es-SV" sz="1800" b="0" i="0" u="none" strike="noStrike" kern="0" cap="none" spc="0" normalizeH="0" baseline="0" noProof="0" dirty="0">
                <a:ln>
                  <a:noFill/>
                </a:ln>
                <a:solidFill>
                  <a:prstClr val="black"/>
                </a:solidFill>
                <a:effectLst/>
                <a:uLnTx/>
                <a:uFillTx/>
                <a:hlinkClick r:id="rId6" action="ppaction://hlinkfile"/>
              </a:rPr>
              <a:t>Formulario VARE</a:t>
            </a:r>
            <a:endParaRPr kumimoji="0" lang="es-SV"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433491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8651" y="365126"/>
            <a:ext cx="7509510" cy="1325563"/>
          </a:xfrm>
        </p:spPr>
        <p:txBody>
          <a:bodyPr>
            <a:normAutofit/>
          </a:bodyPr>
          <a:lstStyle/>
          <a:p>
            <a:pPr algn="ctr"/>
            <a:r>
              <a:rPr lang="es-SV" sz="3200" dirty="0">
                <a:solidFill>
                  <a:srgbClr val="111E60"/>
                </a:solidFill>
                <a:latin typeface="Museo 900" pitchFamily="50" charset="0"/>
              </a:rPr>
              <a:t>RECOMENDACIONES</a:t>
            </a:r>
          </a:p>
        </p:txBody>
      </p:sp>
      <p:sp>
        <p:nvSpPr>
          <p:cNvPr id="7" name="6 Rectángulo"/>
          <p:cNvSpPr/>
          <p:nvPr/>
        </p:nvSpPr>
        <p:spPr>
          <a:xfrm>
            <a:off x="875212" y="1606730"/>
            <a:ext cx="7537268" cy="4524315"/>
          </a:xfrm>
          <a:prstGeom prst="rect">
            <a:avLst/>
          </a:prstGeom>
        </p:spPr>
        <p:txBody>
          <a:bodyPr wrap="square">
            <a:spAutoFit/>
          </a:bodyPr>
          <a:lstStyle/>
          <a:p>
            <a:pPr marL="514350" indent="-514350" algn="just">
              <a:buAutoNum type="arabicPeriod"/>
            </a:pPr>
            <a:r>
              <a:rPr lang="es-SV" dirty="0">
                <a:latin typeface="Museo Sans 300" pitchFamily="50" charset="0"/>
              </a:rPr>
              <a:t>Las entidades no deben modificar el formato original. Hacer uso del esquema proporcionado. </a:t>
            </a:r>
          </a:p>
          <a:p>
            <a:pPr marL="514350" indent="-514350" algn="just">
              <a:buAutoNum type="arabicPeriod"/>
            </a:pPr>
            <a:r>
              <a:rPr lang="es-SV" dirty="0">
                <a:latin typeface="Museo Sans 300" pitchFamily="50" charset="0"/>
              </a:rPr>
              <a:t>Revisar la información previo a ser enviada.</a:t>
            </a:r>
          </a:p>
          <a:p>
            <a:pPr marL="514350" indent="-514350" algn="just">
              <a:buAutoNum type="arabicPeriod"/>
            </a:pPr>
            <a:r>
              <a:rPr lang="es-SV" dirty="0">
                <a:latin typeface="Museo Sans 300" pitchFamily="50" charset="0"/>
              </a:rPr>
              <a:t>Cumplir con el plazo establecido en la normativa para la remisión de balances de comprobación, comisiones cobradas y activos individualizados</a:t>
            </a:r>
          </a:p>
          <a:p>
            <a:pPr marL="514350" indent="-514350" algn="just">
              <a:buAutoNum type="arabicPeriod"/>
            </a:pPr>
            <a:r>
              <a:rPr lang="es-SV" dirty="0">
                <a:latin typeface="Museo Sans 300" pitchFamily="50" charset="0"/>
              </a:rPr>
              <a:t> y demás información.</a:t>
            </a:r>
          </a:p>
          <a:p>
            <a:pPr marL="514350" indent="-514350" algn="just">
              <a:buAutoNum type="arabicPeriod"/>
            </a:pPr>
            <a:r>
              <a:rPr lang="es-SV" dirty="0">
                <a:latin typeface="Museo Sans 300" pitchFamily="50" charset="0"/>
              </a:rPr>
              <a:t>Realizar el primer envío con cifras al 30 de junio de 2022.</a:t>
            </a:r>
          </a:p>
          <a:p>
            <a:pPr marL="514350" indent="-514350" algn="just">
              <a:buAutoNum type="arabicPeriod"/>
            </a:pPr>
            <a:r>
              <a:rPr lang="es-SV" dirty="0">
                <a:latin typeface="Museo Sans 300" pitchFamily="50" charset="0"/>
              </a:rPr>
              <a:t>Se deben reportar los saldos en dólares de los Estados Unidos de América. Todas las cuentas deben incluir saldo, aun cuando este sea cero.</a:t>
            </a:r>
          </a:p>
          <a:p>
            <a:pPr marL="514350" indent="-514350" algn="just">
              <a:buAutoNum type="arabicPeriod"/>
            </a:pPr>
            <a:r>
              <a:rPr lang="es-SV" dirty="0">
                <a:latin typeface="Museo Sans 300" pitchFamily="50" charset="0"/>
              </a:rPr>
              <a:t>Reportar la naturaleza del saldo de cada una de las cuentas.</a:t>
            </a:r>
          </a:p>
          <a:p>
            <a:pPr marL="514350" indent="-514350" algn="just">
              <a:buAutoNum type="arabicPeriod"/>
            </a:pPr>
            <a:r>
              <a:rPr lang="es-SV" dirty="0">
                <a:latin typeface="Museo Sans 300" pitchFamily="50" charset="0"/>
              </a:rPr>
              <a:t>Los códigos de cuenta solo deben incluir dígitos del 0 al 9.</a:t>
            </a:r>
          </a:p>
          <a:p>
            <a:pPr marL="514350" indent="-514350" algn="just">
              <a:buAutoNum type="arabicPeriod"/>
            </a:pPr>
            <a:r>
              <a:rPr lang="es-SV" dirty="0">
                <a:latin typeface="Museo Sans 300" pitchFamily="50" charset="0"/>
              </a:rPr>
              <a:t>Todo envío debe acompañarse de la carta de envío que se genera desde el aplicativo VARE.</a:t>
            </a:r>
          </a:p>
          <a:p>
            <a:pPr marL="514350" indent="-514350" algn="just">
              <a:buAutoNum type="arabicPeriod"/>
            </a:pPr>
            <a:r>
              <a:rPr lang="es-SV" dirty="0">
                <a:latin typeface="Museo Sans 300" pitchFamily="50" charset="0"/>
              </a:rPr>
              <a:t>Los reenvíos debe autorizarlos el Intendente de Valores. </a:t>
            </a:r>
          </a:p>
        </p:txBody>
      </p:sp>
    </p:spTree>
    <p:extLst>
      <p:ext uri="{BB962C8B-B14F-4D97-AF65-F5344CB8AC3E}">
        <p14:creationId xmlns:p14="http://schemas.microsoft.com/office/powerpoint/2010/main" val="4015625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8651" y="365126"/>
            <a:ext cx="7509510" cy="1325563"/>
          </a:xfrm>
        </p:spPr>
        <p:txBody>
          <a:bodyPr>
            <a:normAutofit/>
          </a:bodyPr>
          <a:lstStyle/>
          <a:p>
            <a:pPr algn="ctr"/>
            <a:r>
              <a:rPr lang="es-SV" sz="3200" dirty="0">
                <a:solidFill>
                  <a:srgbClr val="111E60"/>
                </a:solidFill>
                <a:latin typeface="Museo 900" pitchFamily="50" charset="0"/>
              </a:rPr>
              <a:t>PLAZO ENVÍO</a:t>
            </a:r>
          </a:p>
        </p:txBody>
      </p:sp>
      <p:sp>
        <p:nvSpPr>
          <p:cNvPr id="8" name="Rectangle 1">
            <a:extLst>
              <a:ext uri="{FF2B5EF4-FFF2-40B4-BE49-F238E27FC236}">
                <a16:creationId xmlns:a16="http://schemas.microsoft.com/office/drawing/2014/main" id="{D1350B76-AB5A-4451-8A90-3303A88B9086}"/>
              </a:ext>
            </a:extLst>
          </p:cNvPr>
          <p:cNvSpPr>
            <a:spLocks noChangeArrowheads="1"/>
          </p:cNvSpPr>
          <p:nvPr/>
        </p:nvSpPr>
        <p:spPr bwMode="auto">
          <a:xfrm>
            <a:off x="826032" y="1371236"/>
            <a:ext cx="7491933" cy="47243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914400" fontAlgn="base">
              <a:spcBef>
                <a:spcPct val="0"/>
              </a:spcBef>
              <a:spcAft>
                <a:spcPct val="0"/>
              </a:spcAft>
            </a:pPr>
            <a:r>
              <a:rPr lang="es-SV" sz="1600" dirty="0">
                <a:solidFill>
                  <a:srgbClr val="111E60"/>
                </a:solidFill>
                <a:latin typeface="Museo 900" pitchFamily="50" charset="0"/>
              </a:rPr>
              <a:t>RCTG-6/2008 MANUAL Y CATÁLOGO DE CUENTAS PARA TITULARIZADORAS DE ACTIVOS</a:t>
            </a:r>
            <a:br>
              <a:rPr lang="es-SV" sz="1600" dirty="0">
                <a:solidFill>
                  <a:srgbClr val="111E60"/>
                </a:solidFill>
                <a:latin typeface="Museo 900" pitchFamily="50" charset="0"/>
              </a:rPr>
            </a:br>
            <a:r>
              <a:rPr lang="es-SV" sz="1600" dirty="0">
                <a:solidFill>
                  <a:srgbClr val="111E60"/>
                </a:solidFill>
                <a:latin typeface="Museo 900" pitchFamily="50" charset="0"/>
              </a:rPr>
              <a:t>y </a:t>
            </a:r>
            <a:br>
              <a:rPr lang="es-SV" sz="1600" dirty="0">
                <a:solidFill>
                  <a:srgbClr val="111E60"/>
                </a:solidFill>
                <a:latin typeface="Museo 900" pitchFamily="50" charset="0"/>
              </a:rPr>
            </a:br>
            <a:r>
              <a:rPr lang="es-MX" sz="1600" dirty="0">
                <a:solidFill>
                  <a:srgbClr val="111E60"/>
                </a:solidFill>
                <a:latin typeface="Museo 900" pitchFamily="50" charset="0"/>
              </a:rPr>
              <a:t>RCTG-15/2008</a:t>
            </a:r>
            <a:r>
              <a:rPr lang="es-SV" sz="1600" dirty="0">
                <a:solidFill>
                  <a:srgbClr val="111E60"/>
                </a:solidFill>
                <a:latin typeface="Museo 900" pitchFamily="50" charset="0"/>
              </a:rPr>
              <a:t> </a:t>
            </a:r>
            <a:r>
              <a:rPr lang="es-MX" sz="1600" dirty="0">
                <a:solidFill>
                  <a:srgbClr val="111E60"/>
                </a:solidFill>
                <a:latin typeface="Museo 900" pitchFamily="50" charset="0"/>
              </a:rPr>
              <a:t>MANUAL Y CATÁLOGO DE CUENTAS PARA FONDOS DE TITULARIZACION DE ACTIVOS</a:t>
            </a:r>
          </a:p>
          <a:p>
            <a:pPr lvl="0" algn="just" defTabSz="914400" fontAlgn="base">
              <a:spcBef>
                <a:spcPct val="0"/>
              </a:spcBef>
              <a:spcAft>
                <a:spcPct val="0"/>
              </a:spcAft>
            </a:pPr>
            <a:endParaRPr kumimoji="0" lang="es-ES_tradnl" b="0" i="0" u="none" strike="noStrike" cap="none" normalizeH="0" baseline="0" dirty="0">
              <a:ln>
                <a:noFill/>
              </a:ln>
              <a:solidFill>
                <a:schemeClr val="tx1"/>
              </a:solidFill>
              <a:effectLst/>
              <a:latin typeface="Museo Sans 300" pitchFamily="50" charset="0"/>
              <a:ea typeface="Times New Roman" pitchFamily="18" charset="0"/>
              <a:cs typeface="Times New Roman" pitchFamily="18" charset="0"/>
            </a:endParaRPr>
          </a:p>
          <a:p>
            <a:pPr defTabSz="914400" fontAlgn="base">
              <a:spcBef>
                <a:spcPct val="0"/>
              </a:spcBef>
              <a:spcAft>
                <a:spcPct val="0"/>
              </a:spcAft>
            </a:pPr>
            <a:r>
              <a:rPr lang="es-SV" dirty="0">
                <a:effectLst/>
                <a:latin typeface="Museo Sans 300" panose="02000000000000000000" pitchFamily="50" charset="0"/>
                <a:ea typeface="Calibri" panose="020F0502020204030204" pitchFamily="34" charset="0"/>
                <a:cs typeface="Times New Roman" panose="02020603050405020304" pitchFamily="18" charset="0"/>
              </a:rPr>
              <a:t>De conformidad al Capítulo II, literal D, numeral 1: </a:t>
            </a:r>
          </a:p>
          <a:p>
            <a:pPr defTabSz="914400" fontAlgn="base">
              <a:spcBef>
                <a:spcPct val="0"/>
              </a:spcBef>
              <a:spcAft>
                <a:spcPct val="0"/>
              </a:spcAft>
            </a:pPr>
            <a:endParaRPr kumimoji="0" lang="es-ES_tradnl" b="0" i="0" u="none" strike="noStrike" cap="none" normalizeH="0" baseline="0" dirty="0">
              <a:ln>
                <a:noFill/>
              </a:ln>
              <a:solidFill>
                <a:schemeClr val="tx1"/>
              </a:solidFill>
              <a:effectLst/>
              <a:latin typeface="Museo Sans 300" pitchFamily="50" charset="0"/>
              <a:ea typeface="Times New Roman" pitchFamily="18" charset="0"/>
              <a:cs typeface="Times New Roman" pitchFamily="18" charset="0"/>
            </a:endParaRPr>
          </a:p>
          <a:p>
            <a:pPr marL="342900" lvl="0" indent="-342900" algn="just">
              <a:spcBef>
                <a:spcPts val="300"/>
              </a:spcBef>
              <a:spcAft>
                <a:spcPts val="300"/>
              </a:spcAft>
              <a:buFont typeface="+mj-lt"/>
              <a:buAutoNum type="arabicPeriod"/>
            </a:pPr>
            <a:r>
              <a:rPr lang="es-SV" dirty="0">
                <a:latin typeface="Museo Sans 300" panose="02000000000000000000" pitchFamily="50" charset="0"/>
                <a:cs typeface="Times New Roman" panose="02020603050405020304" pitchFamily="18" charset="0"/>
              </a:rPr>
              <a:t>Las </a:t>
            </a:r>
            <a:r>
              <a:rPr lang="es-MX" dirty="0" err="1">
                <a:latin typeface="Museo Sans 300" panose="02000000000000000000" pitchFamily="50" charset="0"/>
                <a:cs typeface="Times New Roman" panose="02020603050405020304" pitchFamily="18" charset="0"/>
              </a:rPr>
              <a:t>Titularizadoras</a:t>
            </a:r>
            <a:r>
              <a:rPr lang="es-MX" dirty="0">
                <a:latin typeface="Museo Sans 300" panose="02000000000000000000" pitchFamily="50" charset="0"/>
                <a:cs typeface="Times New Roman" panose="02020603050405020304" pitchFamily="18" charset="0"/>
              </a:rPr>
              <a:t> de Activos</a:t>
            </a:r>
            <a:r>
              <a:rPr lang="es-SV" dirty="0">
                <a:latin typeface="Museo Sans 300" panose="02000000000000000000" pitchFamily="50" charset="0"/>
                <a:cs typeface="Times New Roman" panose="02020603050405020304" pitchFamily="18" charset="0"/>
              </a:rPr>
              <a:t>, las </a:t>
            </a:r>
            <a:r>
              <a:rPr lang="es-SV" dirty="0" err="1">
                <a:latin typeface="Museo Sans 300" panose="02000000000000000000" pitchFamily="50" charset="0"/>
                <a:cs typeface="Times New Roman" panose="02020603050405020304" pitchFamily="18" charset="0"/>
              </a:rPr>
              <a:t>Titularizadoras</a:t>
            </a:r>
            <a:r>
              <a:rPr lang="es-SV" dirty="0">
                <a:latin typeface="Museo Sans 300" panose="02000000000000000000" pitchFamily="50" charset="0"/>
                <a:cs typeface="Times New Roman" panose="02020603050405020304" pitchFamily="18" charset="0"/>
              </a:rPr>
              <a:t> de Activos que administran Fondos, deberán </a:t>
            </a:r>
            <a:r>
              <a:rPr lang="es-SV" sz="1800" dirty="0">
                <a:effectLst/>
                <a:latin typeface="Museo Sans 300" panose="02000000000000000000" pitchFamily="50" charset="0"/>
                <a:ea typeface="Times New Roman" panose="02020603050405020304" pitchFamily="18" charset="0"/>
                <a:cs typeface="Times New Roman" panose="02020603050405020304" pitchFamily="18" charset="0"/>
              </a:rPr>
              <a:t>remitir de forma electrónica a la Superintendencia los saldos de las Cuentas </a:t>
            </a:r>
            <a:r>
              <a:rPr lang="es-SV" dirty="0">
                <a:latin typeface="Museo Sans 300" panose="02000000000000000000" pitchFamily="50" charset="0"/>
                <a:ea typeface="Times New Roman" panose="02020603050405020304" pitchFamily="18" charset="0"/>
                <a:cs typeface="Times New Roman" panose="02020603050405020304" pitchFamily="18" charset="0"/>
              </a:rPr>
              <a:t>contables (balance de comprobación), </a:t>
            </a:r>
            <a:r>
              <a:rPr lang="es-SV" dirty="0">
                <a:latin typeface="Museo Sans 300" panose="02000000000000000000" pitchFamily="50" charset="0"/>
                <a:cs typeface="Times New Roman" panose="02020603050405020304" pitchFamily="18" charset="0"/>
              </a:rPr>
              <a:t>las </a:t>
            </a:r>
            <a:r>
              <a:rPr lang="es-MX" dirty="0">
                <a:latin typeface="Museo Sans 300" panose="02000000000000000000" pitchFamily="50" charset="0"/>
                <a:cs typeface="Times New Roman" panose="02020603050405020304" pitchFamily="18" charset="0"/>
              </a:rPr>
              <a:t>Comisiones cobradas por la </a:t>
            </a:r>
            <a:r>
              <a:rPr lang="es-MX" dirty="0" err="1">
                <a:latin typeface="Museo Sans 300" panose="02000000000000000000" pitchFamily="50" charset="0"/>
                <a:cs typeface="Times New Roman" panose="02020603050405020304" pitchFamily="18" charset="0"/>
              </a:rPr>
              <a:t>Titularizadora</a:t>
            </a:r>
            <a:r>
              <a:rPr lang="es-MX" dirty="0">
                <a:latin typeface="Museo Sans 300" panose="02000000000000000000" pitchFamily="50" charset="0"/>
                <a:cs typeface="Times New Roman" panose="02020603050405020304" pitchFamily="18" charset="0"/>
              </a:rPr>
              <a:t> de activos a cada uno de los fondos y los Activos individualizados que conforman el fondo de titularización</a:t>
            </a:r>
            <a:r>
              <a:rPr lang="es-SV" sz="1800" dirty="0">
                <a:effectLst/>
                <a:latin typeface="Museo Sans 300" panose="02000000000000000000" pitchFamily="50" charset="0"/>
                <a:ea typeface="Times New Roman" panose="02020603050405020304" pitchFamily="18" charset="0"/>
                <a:cs typeface="Times New Roman" panose="02020603050405020304" pitchFamily="18" charset="0"/>
              </a:rPr>
              <a:t>, </a:t>
            </a:r>
            <a:r>
              <a:rPr lang="es-SV" sz="1800" u="sng" dirty="0">
                <a:effectLst/>
                <a:latin typeface="Museo Sans 300" panose="02000000000000000000" pitchFamily="50" charset="0"/>
                <a:ea typeface="Times New Roman" panose="02020603050405020304" pitchFamily="18" charset="0"/>
                <a:cs typeface="Times New Roman" panose="02020603050405020304" pitchFamily="18" charset="0"/>
              </a:rPr>
              <a:t>con periodicidad mensual, la cual deberá ser remitida dentro de los ocho días hábiles siguientes al mes que se está informando.</a:t>
            </a:r>
            <a:endParaRPr lang="es-SV" sz="18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tabLst/>
            </a:pPr>
            <a:r>
              <a:rPr kumimoji="0" lang="es-ES_tradnl" b="0" i="0" u="none" strike="noStrike" cap="none" normalizeH="0" baseline="0" dirty="0">
                <a:ln>
                  <a:noFill/>
                </a:ln>
                <a:solidFill>
                  <a:schemeClr val="tx1"/>
                </a:solidFill>
                <a:effectLst/>
                <a:latin typeface="Museo Sans 300" pitchFamily="50" charset="0"/>
                <a:ea typeface="Times New Roman" pitchFamily="18" charset="0"/>
                <a:cs typeface="Times New Roman" pitchFamily="18" charset="0"/>
              </a:rPr>
              <a:t> </a:t>
            </a:r>
            <a:endParaRPr kumimoji="0" lang="es-ES_tradnl" b="0" i="0" u="none" strike="noStrike" cap="none" normalizeH="0" baseline="0" dirty="0">
              <a:ln>
                <a:noFill/>
              </a:ln>
              <a:solidFill>
                <a:schemeClr val="tx1"/>
              </a:solidFill>
              <a:effectLst/>
              <a:latin typeface="Museo Sans 300" pitchFamily="50" charset="0"/>
              <a:cs typeface="Arial" pitchFamily="34" charset="0"/>
            </a:endParaRPr>
          </a:p>
        </p:txBody>
      </p:sp>
    </p:spTree>
    <p:extLst>
      <p:ext uri="{BB962C8B-B14F-4D97-AF65-F5344CB8AC3E}">
        <p14:creationId xmlns:p14="http://schemas.microsoft.com/office/powerpoint/2010/main" val="3749416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8651" y="365126"/>
            <a:ext cx="7509510" cy="1325563"/>
          </a:xfrm>
        </p:spPr>
        <p:txBody>
          <a:bodyPr>
            <a:normAutofit/>
          </a:bodyPr>
          <a:lstStyle/>
          <a:p>
            <a:pPr algn="ctr"/>
            <a:r>
              <a:rPr lang="es-SV" sz="3200" dirty="0">
                <a:solidFill>
                  <a:srgbClr val="111E60"/>
                </a:solidFill>
                <a:latin typeface="Museo 900" pitchFamily="50" charset="0"/>
              </a:rPr>
              <a:t>CALENDARIZACIÓN</a:t>
            </a:r>
          </a:p>
        </p:txBody>
      </p:sp>
      <p:sp>
        <p:nvSpPr>
          <p:cNvPr id="7" name="Rectangle 1">
            <a:extLst>
              <a:ext uri="{FF2B5EF4-FFF2-40B4-BE49-F238E27FC236}">
                <a16:creationId xmlns:a16="http://schemas.microsoft.com/office/drawing/2014/main" id="{E2C10182-5558-446C-99B0-EF3C023B0AFE}"/>
              </a:ext>
            </a:extLst>
          </p:cNvPr>
          <p:cNvSpPr>
            <a:spLocks noChangeArrowheads="1"/>
          </p:cNvSpPr>
          <p:nvPr/>
        </p:nvSpPr>
        <p:spPr bwMode="auto">
          <a:xfrm>
            <a:off x="985865" y="1791942"/>
            <a:ext cx="7152297"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defTabSz="914400" fontAlgn="base">
              <a:spcBef>
                <a:spcPct val="0"/>
              </a:spcBef>
              <a:spcAft>
                <a:spcPct val="0"/>
              </a:spcAft>
              <a:buFont typeface="+mj-lt"/>
              <a:buAutoNum type="alphaLcParenR"/>
            </a:pPr>
            <a:r>
              <a:rPr lang="es-SV" b="1" dirty="0">
                <a:solidFill>
                  <a:srgbClr val="111E60"/>
                </a:solidFill>
                <a:latin typeface="Museo 900" pitchFamily="50" charset="0"/>
                <a:cs typeface="Arial" pitchFamily="34" charset="0"/>
              </a:rPr>
              <a:t>5 de 7 de marzo al 29 de abril de 2022</a:t>
            </a:r>
          </a:p>
          <a:p>
            <a:pPr marL="342900" marR="0" lvl="0" indent="-342900" algn="just" defTabSz="914400" rtl="0" eaLnBrk="1" fontAlgn="base" latinLnBrk="0" hangingPunct="1">
              <a:lnSpc>
                <a:spcPct val="100000"/>
              </a:lnSpc>
              <a:spcBef>
                <a:spcPct val="0"/>
              </a:spcBef>
              <a:spcAft>
                <a:spcPct val="0"/>
              </a:spcAft>
              <a:buClrTx/>
              <a:buSzTx/>
              <a:tabLst/>
            </a:pPr>
            <a:r>
              <a:rPr lang="es-SV" dirty="0">
                <a:latin typeface="Museo Sans 300" pitchFamily="50" charset="0"/>
                <a:cs typeface="Arial" pitchFamily="34" charset="0"/>
              </a:rPr>
              <a:t>	Adecuación de los entes supervisados a los sistemas informáticos con base en los requerimientos técnicos y creación de accesos para pruebas.</a:t>
            </a:r>
          </a:p>
          <a:p>
            <a:pPr marL="342900" marR="0" lvl="0" indent="-342900" algn="l" defTabSz="914400" rtl="0" eaLnBrk="1" fontAlgn="base" latinLnBrk="0" hangingPunct="1">
              <a:lnSpc>
                <a:spcPct val="100000"/>
              </a:lnSpc>
              <a:spcBef>
                <a:spcPct val="0"/>
              </a:spcBef>
              <a:spcAft>
                <a:spcPct val="0"/>
              </a:spcAft>
              <a:buClrTx/>
              <a:buSzTx/>
              <a:buFont typeface="+mj-lt"/>
              <a:buAutoNum type="alphaLcParenR"/>
              <a:tabLst/>
            </a:pPr>
            <a:endParaRPr lang="es-SV" dirty="0">
              <a:latin typeface="Museo Sans 300" pitchFamily="50"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tabLst/>
            </a:pPr>
            <a:r>
              <a:rPr lang="es-SV" b="1" dirty="0">
                <a:solidFill>
                  <a:srgbClr val="111E60"/>
                </a:solidFill>
                <a:latin typeface="Museo 900" pitchFamily="50" charset="0"/>
                <a:cs typeface="Arial" pitchFamily="34" charset="0"/>
              </a:rPr>
              <a:t>b) 	2 de mayo 2022</a:t>
            </a:r>
          </a:p>
          <a:p>
            <a:pPr marL="342900" marR="0" lvl="0" indent="-342900" algn="l" defTabSz="914400" rtl="0" eaLnBrk="1" fontAlgn="base" latinLnBrk="0" hangingPunct="1">
              <a:lnSpc>
                <a:spcPct val="100000"/>
              </a:lnSpc>
              <a:spcBef>
                <a:spcPct val="0"/>
              </a:spcBef>
              <a:spcAft>
                <a:spcPct val="0"/>
              </a:spcAft>
              <a:buClrTx/>
              <a:buSzTx/>
              <a:tabLst/>
            </a:pPr>
            <a:r>
              <a:rPr lang="es-SV" dirty="0">
                <a:latin typeface="Museo Sans 300" pitchFamily="50" charset="0"/>
                <a:cs typeface="Arial" pitchFamily="34" charset="0"/>
              </a:rPr>
              <a:t>	Solicitar usuario de prueba.</a:t>
            </a:r>
          </a:p>
          <a:p>
            <a:pPr marL="342900" marR="0" lvl="0" indent="-342900" algn="l" defTabSz="914400" rtl="0" eaLnBrk="1" fontAlgn="base" latinLnBrk="0" hangingPunct="1">
              <a:lnSpc>
                <a:spcPct val="100000"/>
              </a:lnSpc>
              <a:spcBef>
                <a:spcPct val="0"/>
              </a:spcBef>
              <a:spcAft>
                <a:spcPct val="0"/>
              </a:spcAft>
              <a:buClrTx/>
              <a:buSzTx/>
              <a:tabLst/>
            </a:pPr>
            <a:endParaRPr lang="es-SV" dirty="0">
              <a:latin typeface="Museo Sans 300" pitchFamily="50"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tabLst/>
            </a:pPr>
            <a:r>
              <a:rPr lang="es-SV" b="1" dirty="0">
                <a:solidFill>
                  <a:srgbClr val="111E60"/>
                </a:solidFill>
                <a:latin typeface="Museo 900" pitchFamily="50" charset="0"/>
                <a:cs typeface="Arial" pitchFamily="34" charset="0"/>
              </a:rPr>
              <a:t>c)</a:t>
            </a:r>
            <a:r>
              <a:rPr lang="es-SV" b="1" dirty="0">
                <a:solidFill>
                  <a:srgbClr val="111E60"/>
                </a:solidFill>
                <a:latin typeface="Museo Sans 300" pitchFamily="50" charset="0"/>
                <a:cs typeface="Arial" pitchFamily="34" charset="0"/>
              </a:rPr>
              <a:t>	</a:t>
            </a:r>
            <a:r>
              <a:rPr lang="es-SV" b="1" dirty="0">
                <a:solidFill>
                  <a:srgbClr val="111E60"/>
                </a:solidFill>
                <a:latin typeface="Museo 900" pitchFamily="50" charset="0"/>
                <a:cs typeface="Arial" pitchFamily="34" charset="0"/>
              </a:rPr>
              <a:t>3 de mayo al 18 de julio de 2022</a:t>
            </a:r>
          </a:p>
          <a:p>
            <a:pPr marL="342900" marR="0" lvl="0" indent="-342900" algn="l" defTabSz="914400" rtl="0" eaLnBrk="1" fontAlgn="base" latinLnBrk="0" hangingPunct="1">
              <a:lnSpc>
                <a:spcPct val="100000"/>
              </a:lnSpc>
              <a:spcBef>
                <a:spcPct val="0"/>
              </a:spcBef>
              <a:spcAft>
                <a:spcPct val="0"/>
              </a:spcAft>
              <a:buClrTx/>
              <a:buSzTx/>
              <a:tabLst/>
            </a:pPr>
            <a:r>
              <a:rPr lang="es-SV" dirty="0">
                <a:latin typeface="Museo Sans 300" pitchFamily="50" charset="0"/>
                <a:cs typeface="Arial" pitchFamily="34" charset="0"/>
              </a:rPr>
              <a:t>	Preparación de datos y pruebas por parte de los supervisados</a:t>
            </a:r>
          </a:p>
          <a:p>
            <a:pPr marL="342900" marR="0" lvl="0" indent="-342900" algn="l" defTabSz="914400" rtl="0" eaLnBrk="1" fontAlgn="base" latinLnBrk="0" hangingPunct="1">
              <a:lnSpc>
                <a:spcPct val="100000"/>
              </a:lnSpc>
              <a:spcBef>
                <a:spcPct val="0"/>
              </a:spcBef>
              <a:spcAft>
                <a:spcPct val="0"/>
              </a:spcAft>
              <a:buClrTx/>
              <a:buSzTx/>
              <a:tabLst/>
            </a:pPr>
            <a:endParaRPr lang="es-SV" dirty="0">
              <a:latin typeface="Museo Sans 300" pitchFamily="50"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tabLst/>
            </a:pPr>
            <a:r>
              <a:rPr lang="es-SV" b="1" dirty="0">
                <a:solidFill>
                  <a:srgbClr val="111E60"/>
                </a:solidFill>
                <a:latin typeface="Museo 900" pitchFamily="50" charset="0"/>
                <a:cs typeface="Arial" pitchFamily="34" charset="0"/>
              </a:rPr>
              <a:t>d)</a:t>
            </a:r>
            <a:r>
              <a:rPr lang="es-SV" b="1" dirty="0">
                <a:solidFill>
                  <a:srgbClr val="111E60"/>
                </a:solidFill>
                <a:latin typeface="Museo Sans 300" pitchFamily="50" charset="0"/>
                <a:cs typeface="Arial" pitchFamily="34" charset="0"/>
              </a:rPr>
              <a:t>	</a:t>
            </a:r>
            <a:r>
              <a:rPr lang="es-SV" b="1" dirty="0">
                <a:solidFill>
                  <a:srgbClr val="111E60"/>
                </a:solidFill>
                <a:latin typeface="Museo 900" pitchFamily="50" charset="0"/>
                <a:cs typeface="Arial" pitchFamily="34" charset="0"/>
              </a:rPr>
              <a:t>19 de julio de 2022 en adelante</a:t>
            </a:r>
          </a:p>
          <a:p>
            <a:pPr marL="342900" marR="0" lvl="0" indent="-342900" algn="l" defTabSz="914400" rtl="0" eaLnBrk="1" fontAlgn="base" latinLnBrk="0" hangingPunct="1">
              <a:lnSpc>
                <a:spcPct val="100000"/>
              </a:lnSpc>
              <a:spcBef>
                <a:spcPct val="0"/>
              </a:spcBef>
              <a:spcAft>
                <a:spcPct val="0"/>
              </a:spcAft>
              <a:buClrTx/>
              <a:buSzTx/>
              <a:tabLst/>
            </a:pPr>
            <a:r>
              <a:rPr lang="es-SV" dirty="0">
                <a:latin typeface="Museo Sans 300" pitchFamily="50" charset="0"/>
                <a:cs typeface="Arial" pitchFamily="34" charset="0"/>
              </a:rPr>
              <a:t>	Envío de información oficial a través de VARE</a:t>
            </a:r>
          </a:p>
        </p:txBody>
      </p:sp>
    </p:spTree>
    <p:extLst>
      <p:ext uri="{BB962C8B-B14F-4D97-AF65-F5344CB8AC3E}">
        <p14:creationId xmlns:p14="http://schemas.microsoft.com/office/powerpoint/2010/main" val="4015625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77068402-icono-de-contacto-de-la-persona-vector-azul-botones.jpg"/>
          <p:cNvPicPr>
            <a:picLocks noChangeAspect="1"/>
          </p:cNvPicPr>
          <p:nvPr/>
        </p:nvPicPr>
        <p:blipFill>
          <a:blip r:embed="rId2" cstate="print"/>
          <a:srcRect l="49048"/>
          <a:stretch>
            <a:fillRect/>
          </a:stretch>
        </p:blipFill>
        <p:spPr>
          <a:xfrm>
            <a:off x="1537064" y="819150"/>
            <a:ext cx="1431916" cy="304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8651" y="365127"/>
            <a:ext cx="7509510" cy="663573"/>
          </a:xfrm>
        </p:spPr>
        <p:txBody>
          <a:bodyPr>
            <a:normAutofit/>
          </a:bodyPr>
          <a:lstStyle/>
          <a:p>
            <a:pPr algn="ctr"/>
            <a:r>
              <a:rPr lang="es-SV" sz="3200" dirty="0">
                <a:solidFill>
                  <a:srgbClr val="111E60"/>
                </a:solidFill>
                <a:latin typeface="Museo 900" pitchFamily="50" charset="0"/>
              </a:rPr>
              <a:t>CONTACTOS</a:t>
            </a:r>
          </a:p>
        </p:txBody>
      </p:sp>
      <p:sp>
        <p:nvSpPr>
          <p:cNvPr id="8" name="7 CuadroTexto"/>
          <p:cNvSpPr txBox="1"/>
          <p:nvPr/>
        </p:nvSpPr>
        <p:spPr>
          <a:xfrm>
            <a:off x="2968980" y="1063534"/>
            <a:ext cx="5810585" cy="116955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s-SV" dirty="0">
                <a:latin typeface="Museo Sans 300" pitchFamily="50" charset="0"/>
              </a:rPr>
              <a:t>Lic. Wilfredo López</a:t>
            </a:r>
          </a:p>
          <a:p>
            <a:r>
              <a:rPr lang="es-SV" sz="1600" dirty="0">
                <a:latin typeface="Museo Sans 300" pitchFamily="50" charset="0"/>
              </a:rPr>
              <a:t>Coordinador de Supervisión Mercados e Intermediarios</a:t>
            </a:r>
          </a:p>
          <a:p>
            <a:r>
              <a:rPr lang="es-SV" dirty="0">
                <a:latin typeface="Museo Sans 300" pitchFamily="50" charset="0"/>
              </a:rPr>
              <a:t>Correo:</a:t>
            </a:r>
            <a:r>
              <a:rPr lang="es-SV" dirty="0">
                <a:latin typeface="Museo Sans 300" pitchFamily="50" charset="0"/>
                <a:hlinkClick r:id="rId4"/>
              </a:rPr>
              <a:t> wilfredo.lopez@ssf.gob.sv </a:t>
            </a:r>
          </a:p>
          <a:p>
            <a:r>
              <a:rPr lang="es-SV" dirty="0">
                <a:latin typeface="Museo Sans 300" pitchFamily="50" charset="0"/>
              </a:rPr>
              <a:t>Teléfono</a:t>
            </a:r>
            <a:r>
              <a:rPr lang="es-SV" sz="1600" dirty="0">
                <a:latin typeface="Museo Sans 300" pitchFamily="50" charset="0"/>
              </a:rPr>
              <a:t>: 2268-5700 Ext. 762</a:t>
            </a:r>
            <a:endParaRPr lang="es-SV" dirty="0">
              <a:latin typeface="Museo Sans 300" pitchFamily="50" charset="0"/>
            </a:endParaRPr>
          </a:p>
        </p:txBody>
      </p:sp>
      <p:sp>
        <p:nvSpPr>
          <p:cNvPr id="9" name="8 CuadroTexto"/>
          <p:cNvSpPr txBox="1"/>
          <p:nvPr/>
        </p:nvSpPr>
        <p:spPr>
          <a:xfrm>
            <a:off x="3160450" y="5272076"/>
            <a:ext cx="4659847" cy="12003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s-SV" dirty="0">
                <a:latin typeface="Museo Sans 300" pitchFamily="50" charset="0"/>
              </a:rPr>
              <a:t>Ing. José Gregorio Mendoza</a:t>
            </a:r>
          </a:p>
          <a:p>
            <a:r>
              <a:rPr lang="es-SV" dirty="0">
                <a:latin typeface="Museo Sans 300" pitchFamily="50" charset="0"/>
              </a:rPr>
              <a:t>Analista Programador</a:t>
            </a:r>
          </a:p>
          <a:p>
            <a:r>
              <a:rPr lang="es-SV" dirty="0">
                <a:latin typeface="Museo Sans 300" pitchFamily="50" charset="0"/>
              </a:rPr>
              <a:t>Correo: </a:t>
            </a:r>
            <a:r>
              <a:rPr lang="es-SV" dirty="0">
                <a:latin typeface="Museo Sans 300" pitchFamily="50" charset="0"/>
                <a:hlinkClick r:id="rId5"/>
              </a:rPr>
              <a:t>jmendoza@ssf.gob.sv</a:t>
            </a:r>
            <a:r>
              <a:rPr lang="es-SV" dirty="0">
                <a:latin typeface="Museo Sans 300" pitchFamily="50" charset="0"/>
              </a:rPr>
              <a:t>  </a:t>
            </a:r>
          </a:p>
          <a:p>
            <a:r>
              <a:rPr lang="es-SV" dirty="0">
                <a:latin typeface="Museo Sans 300" pitchFamily="50" charset="0"/>
              </a:rPr>
              <a:t>Teléfono</a:t>
            </a:r>
            <a:r>
              <a:rPr lang="es-SV" sz="1600" dirty="0">
                <a:latin typeface="Museo Sans 300" pitchFamily="50" charset="0"/>
              </a:rPr>
              <a:t>: 2268-5700 Ext. 642</a:t>
            </a:r>
            <a:endParaRPr lang="es-SV" dirty="0">
              <a:latin typeface="Museo Sans 300" pitchFamily="50" charset="0"/>
            </a:endParaRPr>
          </a:p>
        </p:txBody>
      </p:sp>
      <p:sp>
        <p:nvSpPr>
          <p:cNvPr id="10" name="8 CuadroTexto">
            <a:extLst>
              <a:ext uri="{FF2B5EF4-FFF2-40B4-BE49-F238E27FC236}">
                <a16:creationId xmlns:a16="http://schemas.microsoft.com/office/drawing/2014/main" id="{3F4C3CF1-557D-4001-9359-ECE6AF9E3A04}"/>
              </a:ext>
            </a:extLst>
          </p:cNvPr>
          <p:cNvSpPr txBox="1"/>
          <p:nvPr/>
        </p:nvSpPr>
        <p:spPr>
          <a:xfrm>
            <a:off x="3048001" y="3826888"/>
            <a:ext cx="5358138" cy="12003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s-SV" dirty="0">
                <a:latin typeface="Museo Sans 300" pitchFamily="50" charset="0"/>
              </a:rPr>
              <a:t>Lic. Pedro Antonio Coreas</a:t>
            </a:r>
          </a:p>
          <a:p>
            <a:r>
              <a:rPr lang="es-SV" dirty="0">
                <a:latin typeface="Museo Sans 300" pitchFamily="50" charset="0"/>
              </a:rPr>
              <a:t>Analista de Central de Información</a:t>
            </a:r>
          </a:p>
          <a:p>
            <a:r>
              <a:rPr lang="es-SV" dirty="0">
                <a:latin typeface="Museo Sans 300" pitchFamily="50" charset="0"/>
              </a:rPr>
              <a:t>Correo: </a:t>
            </a:r>
            <a:r>
              <a:rPr lang="es-SV" dirty="0">
                <a:latin typeface="Museo Sans 300" pitchFamily="50" charset="0"/>
                <a:hlinkClick r:id="rId5"/>
              </a:rPr>
              <a:t>pedro.coreas@ssf.gob.sv</a:t>
            </a:r>
            <a:r>
              <a:rPr lang="es-SV" dirty="0">
                <a:latin typeface="Museo Sans 300" pitchFamily="50" charset="0"/>
              </a:rPr>
              <a:t>  </a:t>
            </a:r>
          </a:p>
          <a:p>
            <a:r>
              <a:rPr lang="es-SV" dirty="0">
                <a:latin typeface="Museo Sans 300" pitchFamily="50" charset="0"/>
              </a:rPr>
              <a:t>Teléfono: </a:t>
            </a:r>
            <a:r>
              <a:rPr lang="es-SV" sz="1600" dirty="0">
                <a:latin typeface="Museo Sans 300" pitchFamily="50" charset="0"/>
              </a:rPr>
              <a:t>2268-5700 Ext. 681</a:t>
            </a:r>
            <a:endParaRPr lang="es-SV" dirty="0">
              <a:latin typeface="Museo Sans 300" pitchFamily="50" charset="0"/>
            </a:endParaRPr>
          </a:p>
        </p:txBody>
      </p:sp>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50364" y="3505537"/>
            <a:ext cx="4492874" cy="3370217"/>
          </a:xfrm>
          <a:prstGeom prst="rect">
            <a:avLst/>
          </a:prstGeom>
        </p:spPr>
      </p:pic>
      <p:pic>
        <p:nvPicPr>
          <p:cNvPr id="12" name="11 Imagen" descr="77068402-icono-de-contacto-de-la-persona-vector-azul-botones.jpg"/>
          <p:cNvPicPr>
            <a:picLocks noChangeAspect="1"/>
          </p:cNvPicPr>
          <p:nvPr/>
        </p:nvPicPr>
        <p:blipFill>
          <a:blip r:embed="rId2" cstate="print"/>
          <a:srcRect l="49048"/>
          <a:stretch>
            <a:fillRect/>
          </a:stretch>
        </p:blipFill>
        <p:spPr>
          <a:xfrm>
            <a:off x="1519869" y="3540810"/>
            <a:ext cx="1466305" cy="3219450"/>
          </a:xfrm>
          <a:prstGeom prst="rect">
            <a:avLst/>
          </a:prstGeom>
        </p:spPr>
      </p:pic>
      <p:sp>
        <p:nvSpPr>
          <p:cNvPr id="13" name="12 CuadroTexto"/>
          <p:cNvSpPr txBox="1"/>
          <p:nvPr/>
        </p:nvSpPr>
        <p:spPr>
          <a:xfrm>
            <a:off x="2968980" y="2385491"/>
            <a:ext cx="6027939" cy="12003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s-SV" dirty="0">
                <a:latin typeface="Museo Sans 300" pitchFamily="50" charset="0"/>
              </a:rPr>
              <a:t>Licda. Karla Vanessa Cerón</a:t>
            </a:r>
          </a:p>
          <a:p>
            <a:r>
              <a:rPr lang="es-SV" sz="1600" dirty="0">
                <a:latin typeface="Museo Sans 300" pitchFamily="50" charset="0"/>
              </a:rPr>
              <a:t>Coordinador de Supervisión Mercados e Intermediarios</a:t>
            </a:r>
          </a:p>
          <a:p>
            <a:r>
              <a:rPr lang="es-SV" dirty="0">
                <a:latin typeface="Museo Sans 300" pitchFamily="50" charset="0"/>
              </a:rPr>
              <a:t>Correo:</a:t>
            </a:r>
            <a:r>
              <a:rPr lang="es-SV" dirty="0">
                <a:latin typeface="Museo Sans 300" pitchFamily="50" charset="0"/>
                <a:hlinkClick r:id="rId4"/>
              </a:rPr>
              <a:t> karla.ceron@ssf.gob.sv </a:t>
            </a:r>
          </a:p>
          <a:p>
            <a:r>
              <a:rPr lang="es-SV" dirty="0">
                <a:latin typeface="Museo Sans 300" pitchFamily="50" charset="0"/>
              </a:rPr>
              <a:t>Teléfono: </a:t>
            </a:r>
            <a:r>
              <a:rPr lang="es-SV" sz="1600" dirty="0">
                <a:latin typeface="Museo Sans 300" pitchFamily="50" charset="0"/>
              </a:rPr>
              <a:t>2268-5700 Ext. 820</a:t>
            </a:r>
            <a:endParaRPr lang="es-SV" dirty="0">
              <a:latin typeface="Museo Sans 300" pitchFamily="50" charset="0"/>
            </a:endParaRPr>
          </a:p>
        </p:txBody>
      </p:sp>
      <p:pic>
        <p:nvPicPr>
          <p:cNvPr id="11" name="Imagen 10">
            <a:extLst>
              <a:ext uri="{FF2B5EF4-FFF2-40B4-BE49-F238E27FC236}">
                <a16:creationId xmlns:a16="http://schemas.microsoft.com/office/drawing/2014/main" id="{0D383089-1F8B-40E5-8BFD-A80952AD1B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spTree>
    <p:extLst>
      <p:ext uri="{BB962C8B-B14F-4D97-AF65-F5344CB8AC3E}">
        <p14:creationId xmlns:p14="http://schemas.microsoft.com/office/powerpoint/2010/main" val="3858074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935C757-E75E-49A9-BFCD-4800B7E22D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4" name="Imagen 3">
            <a:extLst>
              <a:ext uri="{FF2B5EF4-FFF2-40B4-BE49-F238E27FC236}">
                <a16:creationId xmlns:a16="http://schemas.microsoft.com/office/drawing/2014/main" id="{5B6C0CCA-4CB7-964F-A988-F16FC7AB4534}"/>
              </a:ext>
            </a:extLst>
          </p:cNvPr>
          <p:cNvPicPr>
            <a:picLocks noChangeAspect="1"/>
          </p:cNvPicPr>
          <p:nvPr/>
        </p:nvPicPr>
        <p:blipFill>
          <a:blip r:embed="rId3" cstate="print"/>
          <a:stretch>
            <a:fillRect/>
          </a:stretch>
        </p:blipFill>
        <p:spPr>
          <a:xfrm>
            <a:off x="7470597" y="333834"/>
            <a:ext cx="1358834" cy="839488"/>
          </a:xfrm>
          <a:prstGeom prst="rect">
            <a:avLst/>
          </a:prstGeom>
        </p:spPr>
      </p:pic>
      <p:sp>
        <p:nvSpPr>
          <p:cNvPr id="5" name="4 Rectángulo"/>
          <p:cNvSpPr/>
          <p:nvPr/>
        </p:nvSpPr>
        <p:spPr>
          <a:xfrm>
            <a:off x="3513910" y="2659016"/>
            <a:ext cx="5016136" cy="1569660"/>
          </a:xfrm>
          <a:prstGeom prst="rect">
            <a:avLst/>
          </a:prstGeom>
        </p:spPr>
        <p:txBody>
          <a:bodyPr wrap="square">
            <a:spAutoFit/>
          </a:bodyPr>
          <a:lstStyle/>
          <a:p>
            <a:pPr algn="ctr"/>
            <a:r>
              <a:rPr lang="es-UY" sz="4800" b="1" dirty="0">
                <a:solidFill>
                  <a:schemeClr val="bg1"/>
                </a:solidFill>
                <a:latin typeface="Museo 900" pitchFamily="50" charset="0"/>
              </a:rPr>
              <a:t>¡MUCHAS </a:t>
            </a:r>
            <a:r>
              <a:rPr lang="es-SV" sz="4800" b="1" dirty="0">
                <a:solidFill>
                  <a:schemeClr val="bg1"/>
                </a:solidFill>
                <a:latin typeface="Museo 900" pitchFamily="50" charset="0"/>
              </a:rPr>
              <a:t>GRACIAS!</a:t>
            </a:r>
          </a:p>
        </p:txBody>
      </p:sp>
    </p:spTree>
    <p:extLst>
      <p:ext uri="{BB962C8B-B14F-4D97-AF65-F5344CB8AC3E}">
        <p14:creationId xmlns:p14="http://schemas.microsoft.com/office/powerpoint/2010/main" val="163512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4" name="3 Rectángulo"/>
          <p:cNvSpPr/>
          <p:nvPr/>
        </p:nvSpPr>
        <p:spPr>
          <a:xfrm>
            <a:off x="2312135" y="1954248"/>
            <a:ext cx="5199008" cy="3005951"/>
          </a:xfrm>
          <a:prstGeom prst="rect">
            <a:avLst/>
          </a:prstGeom>
        </p:spPr>
        <p:txBody>
          <a:bodyPr wrap="square">
            <a:spAutoFit/>
          </a:bodyPr>
          <a:lstStyle/>
          <a:p>
            <a:pPr marL="514350" indent="-514350" algn="just">
              <a:buFont typeface="+mj-lt"/>
              <a:buAutoNum type="arabicPeriod"/>
            </a:pPr>
            <a:r>
              <a:rPr lang="es-SV" sz="2400" dirty="0">
                <a:latin typeface="Museo Sans 300" pitchFamily="50" charset="0"/>
              </a:rPr>
              <a:t>Generalidades y Base Legal</a:t>
            </a:r>
          </a:p>
          <a:p>
            <a:pPr marL="514350" indent="-514350" algn="just">
              <a:buFont typeface="+mj-lt"/>
              <a:buAutoNum type="arabicPeriod"/>
            </a:pPr>
            <a:r>
              <a:rPr lang="es-SV" sz="2400" dirty="0">
                <a:latin typeface="Museo Sans 300" pitchFamily="50" charset="0"/>
              </a:rPr>
              <a:t>VARE</a:t>
            </a:r>
          </a:p>
          <a:p>
            <a:pPr marL="690372" lvl="2" indent="-342900">
              <a:spcBef>
                <a:spcPts val="400"/>
              </a:spcBef>
              <a:buSzPct val="68000"/>
              <a:buFont typeface="+mj-lt"/>
              <a:buAutoNum type="alphaLcParenR"/>
            </a:pPr>
            <a:r>
              <a:rPr lang="es-SV" sz="2000" dirty="0">
                <a:latin typeface="Museo Sans 300" pitchFamily="50" charset="0"/>
              </a:rPr>
              <a:t>Introducción</a:t>
            </a:r>
          </a:p>
          <a:p>
            <a:pPr marL="690372" lvl="2" indent="-342900">
              <a:spcBef>
                <a:spcPts val="400"/>
              </a:spcBef>
              <a:buSzPct val="68000"/>
              <a:buFont typeface="+mj-lt"/>
              <a:buAutoNum type="alphaLcParenR"/>
            </a:pPr>
            <a:r>
              <a:rPr lang="es-SV" sz="2000" dirty="0">
                <a:latin typeface="Museo Sans 300" pitchFamily="50" charset="0"/>
              </a:rPr>
              <a:t>Archivo y estructura</a:t>
            </a:r>
          </a:p>
          <a:p>
            <a:pPr marL="690372" lvl="2" indent="-342900">
              <a:spcBef>
                <a:spcPts val="400"/>
              </a:spcBef>
              <a:buSzPct val="68000"/>
              <a:buFont typeface="+mj-lt"/>
              <a:buAutoNum type="alphaLcParenR"/>
            </a:pPr>
            <a:r>
              <a:rPr lang="es-SV" sz="2000" dirty="0">
                <a:latin typeface="Museo Sans 300" pitchFamily="50" charset="0"/>
              </a:rPr>
              <a:t>Requerimientos técnicos</a:t>
            </a:r>
          </a:p>
          <a:p>
            <a:pPr marL="690372" lvl="2" indent="-342900">
              <a:spcBef>
                <a:spcPts val="400"/>
              </a:spcBef>
              <a:buSzPct val="68000"/>
              <a:buFont typeface="+mj-lt"/>
              <a:buAutoNum type="alphaLcParenR"/>
            </a:pPr>
            <a:r>
              <a:rPr lang="es-SV" sz="2000" dirty="0">
                <a:latin typeface="Museo Sans 300" pitchFamily="50" charset="0"/>
              </a:rPr>
              <a:t>DEMO</a:t>
            </a:r>
          </a:p>
          <a:p>
            <a:pPr marL="514350" indent="-514350" algn="just">
              <a:buFont typeface="+mj-lt"/>
              <a:buAutoNum type="arabicPeriod"/>
            </a:pPr>
            <a:r>
              <a:rPr lang="es-SV" sz="2400" dirty="0">
                <a:latin typeface="Museo Sans 300" pitchFamily="50" charset="0"/>
              </a:rPr>
              <a:t>Plazo</a:t>
            </a:r>
          </a:p>
          <a:p>
            <a:pPr marL="514350" indent="-514350" algn="just">
              <a:buFont typeface="+mj-lt"/>
              <a:buAutoNum type="arabicPeriod"/>
            </a:pPr>
            <a:r>
              <a:rPr lang="es-SV" sz="2400" dirty="0">
                <a:latin typeface="Museo Sans 300" pitchFamily="50" charset="0"/>
              </a:rPr>
              <a:t>Calendarización</a:t>
            </a:r>
          </a:p>
        </p:txBody>
      </p:sp>
      <p:sp>
        <p:nvSpPr>
          <p:cNvPr id="6" name="5 Título"/>
          <p:cNvSpPr>
            <a:spLocks noGrp="1"/>
          </p:cNvSpPr>
          <p:nvPr>
            <p:ph type="title"/>
          </p:nvPr>
        </p:nvSpPr>
        <p:spPr/>
        <p:txBody>
          <a:bodyPr>
            <a:normAutofit/>
          </a:bodyPr>
          <a:lstStyle/>
          <a:p>
            <a:pPr algn="ctr"/>
            <a:r>
              <a:rPr lang="es-SV" sz="3200" dirty="0">
                <a:solidFill>
                  <a:srgbClr val="111E60"/>
                </a:solidFill>
                <a:latin typeface="Museo 900" pitchFamily="50" charset="0"/>
              </a:rPr>
              <a:t>AGENDA</a:t>
            </a:r>
          </a:p>
        </p:txBody>
      </p:sp>
    </p:spTree>
    <p:extLst>
      <p:ext uri="{BB962C8B-B14F-4D97-AF65-F5344CB8AC3E}">
        <p14:creationId xmlns:p14="http://schemas.microsoft.com/office/powerpoint/2010/main" val="401562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pPr algn="ctr"/>
            <a:r>
              <a:rPr lang="es-SV" sz="3200" dirty="0">
                <a:solidFill>
                  <a:srgbClr val="111E60"/>
                </a:solidFill>
                <a:latin typeface="Museo 900" pitchFamily="50" charset="0"/>
              </a:rPr>
              <a:t>OBJETIVO</a:t>
            </a:r>
          </a:p>
        </p:txBody>
      </p:sp>
      <p:sp>
        <p:nvSpPr>
          <p:cNvPr id="7" name="6 CuadroTexto"/>
          <p:cNvSpPr txBox="1"/>
          <p:nvPr/>
        </p:nvSpPr>
        <p:spPr>
          <a:xfrm>
            <a:off x="1698170" y="1789612"/>
            <a:ext cx="5747658" cy="2677656"/>
          </a:xfrm>
          <a:prstGeom prst="rect">
            <a:avLst/>
          </a:prstGeom>
          <a:noFill/>
        </p:spPr>
        <p:txBody>
          <a:bodyPr wrap="square" rtlCol="0">
            <a:spAutoFit/>
          </a:bodyPr>
          <a:lstStyle/>
          <a:p>
            <a:pPr algn="just"/>
            <a:r>
              <a:rPr lang="es-SV" sz="2400" dirty="0">
                <a:latin typeface="Museo Sans 300" pitchFamily="50" charset="0"/>
              </a:rPr>
              <a:t>Validar y garantizar el correcto envío de la información financiera por parte de las </a:t>
            </a:r>
            <a:r>
              <a:rPr lang="es-SV" sz="2400" dirty="0" err="1">
                <a:latin typeface="Museo Sans 300" pitchFamily="50" charset="0"/>
              </a:rPr>
              <a:t>Titularizadoras</a:t>
            </a:r>
            <a:r>
              <a:rPr lang="es-SV" sz="2400" dirty="0">
                <a:latin typeface="Museo Sans 300" pitchFamily="50" charset="0"/>
              </a:rPr>
              <a:t> de Activos y los Fondos de Titularización, utilizando estándares que garanticen la seguridad y confiabilidad de dicha información. </a:t>
            </a:r>
          </a:p>
          <a:p>
            <a:pPr algn="just"/>
            <a:r>
              <a:rPr lang="es-SV" sz="2400" dirty="0">
                <a:latin typeface="Museo Sans 300" pitchFamily="50" charset="0"/>
              </a:rPr>
              <a:t> </a:t>
            </a:r>
          </a:p>
        </p:txBody>
      </p:sp>
    </p:spTree>
    <p:extLst>
      <p:ext uri="{BB962C8B-B14F-4D97-AF65-F5344CB8AC3E}">
        <p14:creationId xmlns:p14="http://schemas.microsoft.com/office/powerpoint/2010/main" val="401562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pPr algn="ctr"/>
            <a:r>
              <a:rPr lang="es-SV" sz="3200" dirty="0">
                <a:solidFill>
                  <a:srgbClr val="111E60"/>
                </a:solidFill>
                <a:latin typeface="Museo 900" pitchFamily="50" charset="0"/>
              </a:rPr>
              <a:t>BENEFICIOS</a:t>
            </a:r>
          </a:p>
        </p:txBody>
      </p:sp>
      <p:sp>
        <p:nvSpPr>
          <p:cNvPr id="7" name="6 CuadroTexto"/>
          <p:cNvSpPr txBox="1"/>
          <p:nvPr/>
        </p:nvSpPr>
        <p:spPr>
          <a:xfrm>
            <a:off x="1724296" y="1789612"/>
            <a:ext cx="5747658" cy="2677656"/>
          </a:xfrm>
          <a:prstGeom prst="rect">
            <a:avLst/>
          </a:prstGeom>
          <a:noFill/>
        </p:spPr>
        <p:txBody>
          <a:bodyPr wrap="square" rtlCol="0">
            <a:spAutoFit/>
          </a:bodyPr>
          <a:lstStyle/>
          <a:p>
            <a:pPr marL="457200" indent="-457200" algn="just">
              <a:buFont typeface="Wingdings" pitchFamily="2" charset="2"/>
              <a:buChar char="§"/>
            </a:pPr>
            <a:r>
              <a:rPr lang="es-HN" sz="2400" dirty="0">
                <a:latin typeface="Museo Sans 300" pitchFamily="50" charset="0"/>
              </a:rPr>
              <a:t>Las  entidades contarán con una herramienta para la validación y envío de la información.</a:t>
            </a:r>
          </a:p>
          <a:p>
            <a:pPr marL="457200" indent="-457200" algn="just">
              <a:buFont typeface="Wingdings" pitchFamily="2" charset="2"/>
              <a:buChar char="§"/>
            </a:pPr>
            <a:r>
              <a:rPr lang="es-HN" sz="2400" dirty="0">
                <a:latin typeface="Museo Sans 300" pitchFamily="50" charset="0"/>
              </a:rPr>
              <a:t>Reducción de errores en los estados financieros.</a:t>
            </a:r>
          </a:p>
          <a:p>
            <a:pPr marL="457200" indent="-457200" algn="just">
              <a:buFont typeface="Wingdings" pitchFamily="2" charset="2"/>
              <a:buChar char="§"/>
            </a:pPr>
            <a:r>
              <a:rPr lang="es-HN" sz="2400" dirty="0">
                <a:latin typeface="Museo Sans 300" pitchFamily="50" charset="0"/>
              </a:rPr>
              <a:t>Agilización en el proceso de revisión de la información financiera.</a:t>
            </a:r>
          </a:p>
        </p:txBody>
      </p:sp>
    </p:spTree>
    <p:extLst>
      <p:ext uri="{BB962C8B-B14F-4D97-AF65-F5344CB8AC3E}">
        <p14:creationId xmlns:p14="http://schemas.microsoft.com/office/powerpoint/2010/main" val="401562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 y="-313835"/>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539873" y="906971"/>
            <a:ext cx="7886700" cy="1325563"/>
          </a:xfrm>
        </p:spPr>
        <p:txBody>
          <a:bodyPr>
            <a:normAutofit/>
          </a:bodyPr>
          <a:lstStyle/>
          <a:p>
            <a:pPr algn="ctr"/>
            <a:br>
              <a:rPr lang="es-SV" sz="3200" dirty="0">
                <a:solidFill>
                  <a:srgbClr val="111E60"/>
                </a:solidFill>
                <a:latin typeface="Museo 900" pitchFamily="50" charset="0"/>
              </a:rPr>
            </a:br>
            <a:r>
              <a:rPr lang="es-SV" sz="3200" dirty="0">
                <a:solidFill>
                  <a:srgbClr val="111E60"/>
                </a:solidFill>
                <a:latin typeface="Museo 900" pitchFamily="50" charset="0"/>
              </a:rPr>
              <a:t>LISTA DE ENTIDADES</a:t>
            </a:r>
          </a:p>
        </p:txBody>
      </p:sp>
      <p:sp>
        <p:nvSpPr>
          <p:cNvPr id="5121" name="Rectangle 1"/>
          <p:cNvSpPr>
            <a:spLocks noChangeArrowheads="1"/>
          </p:cNvSpPr>
          <p:nvPr/>
        </p:nvSpPr>
        <p:spPr bwMode="auto">
          <a:xfrm>
            <a:off x="1844049" y="2353224"/>
            <a:ext cx="5879524" cy="29874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pPr>
            <a:r>
              <a:rPr lang="en-US" dirty="0">
                <a:solidFill>
                  <a:srgbClr val="000000"/>
                </a:solidFill>
                <a:latin typeface="Museo Sans 300" pitchFamily="50" charset="0"/>
                <a:cs typeface="Arial" pitchFamily="34" charset="0"/>
              </a:rPr>
              <a:t>TITULARIZADORAS DE ACTIVOS</a:t>
            </a:r>
            <a:r>
              <a:rPr lang="es-SV" dirty="0">
                <a:solidFill>
                  <a:srgbClr val="000000"/>
                </a:solidFill>
                <a:latin typeface="Museo Sans 300" pitchFamily="50" charset="0"/>
                <a:cs typeface="Arial" pitchFamily="34" charset="0"/>
              </a:rPr>
              <a:t>:</a:t>
            </a: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pPr>
            <a:endParaRPr lang="es-SV" dirty="0">
              <a:solidFill>
                <a:srgbClr val="000000"/>
              </a:solidFill>
              <a:latin typeface="Museo Sans 300" pitchFamily="50" charset="0"/>
              <a:cs typeface="Arial" pitchFamily="34" charset="0"/>
            </a:endParaRPr>
          </a:p>
          <a:p>
            <a:pPr marL="800100" lvl="1" indent="-342900">
              <a:lnSpc>
                <a:spcPct val="115000"/>
              </a:lnSpc>
              <a:spcAft>
                <a:spcPts val="1000"/>
              </a:spcAft>
              <a:buFont typeface="+mj-lt"/>
              <a:buAutoNum type="alphaLcPeriod"/>
            </a:pPr>
            <a:r>
              <a:rPr lang="es-MX" dirty="0">
                <a:effectLst/>
                <a:latin typeface="Arial Narrow" panose="020B0606020202030204" pitchFamily="34" charset="0"/>
                <a:ea typeface="Times New Roman" panose="02020603050405020304" pitchFamily="18" charset="0"/>
                <a:cs typeface="Calibri" panose="020F0502020204030204" pitchFamily="34" charset="0"/>
              </a:rPr>
              <a:t>Atlántida </a:t>
            </a:r>
            <a:r>
              <a:rPr lang="es-MX" dirty="0" err="1">
                <a:effectLst/>
                <a:latin typeface="Arial Narrow" panose="020B0606020202030204" pitchFamily="34" charset="0"/>
                <a:ea typeface="Times New Roman" panose="02020603050405020304" pitchFamily="18" charset="0"/>
                <a:cs typeface="Calibri" panose="020F0502020204030204" pitchFamily="34" charset="0"/>
              </a:rPr>
              <a:t>Titularizadora</a:t>
            </a:r>
            <a:r>
              <a:rPr lang="es-MX" dirty="0">
                <a:effectLst/>
                <a:latin typeface="Arial Narrow" panose="020B0606020202030204" pitchFamily="34" charset="0"/>
                <a:ea typeface="Times New Roman" panose="02020603050405020304" pitchFamily="18" charset="0"/>
                <a:cs typeface="Calibri" panose="020F0502020204030204" pitchFamily="34" charset="0"/>
              </a:rPr>
              <a:t>, Sociedad Anónima</a:t>
            </a:r>
          </a:p>
          <a:p>
            <a:pPr marL="800100" lvl="1" indent="-342900">
              <a:lnSpc>
                <a:spcPct val="115000"/>
              </a:lnSpc>
              <a:spcAft>
                <a:spcPts val="1000"/>
              </a:spcAft>
              <a:buFont typeface="+mj-lt"/>
              <a:buAutoNum type="alphaLcPeriod"/>
            </a:pPr>
            <a:r>
              <a:rPr lang="es-MX" dirty="0" err="1">
                <a:effectLst/>
                <a:latin typeface="Arial Narrow" panose="020B0606020202030204" pitchFamily="34" charset="0"/>
                <a:ea typeface="Times New Roman" panose="02020603050405020304" pitchFamily="18" charset="0"/>
                <a:cs typeface="Calibri" panose="020F0502020204030204" pitchFamily="34" charset="0"/>
              </a:rPr>
              <a:t>Hencorp</a:t>
            </a:r>
            <a:r>
              <a:rPr lang="es-MX" dirty="0">
                <a:effectLst/>
                <a:latin typeface="Arial Narrow" panose="020B0606020202030204" pitchFamily="34" charset="0"/>
                <a:ea typeface="Times New Roman" panose="02020603050405020304" pitchFamily="18" charset="0"/>
                <a:cs typeface="Calibri" panose="020F0502020204030204" pitchFamily="34" charset="0"/>
              </a:rPr>
              <a:t> Valores, Limitada, </a:t>
            </a:r>
            <a:r>
              <a:rPr lang="es-MX" dirty="0" err="1">
                <a:effectLst/>
                <a:latin typeface="Arial Narrow" panose="020B0606020202030204" pitchFamily="34" charset="0"/>
                <a:ea typeface="Times New Roman" panose="02020603050405020304" pitchFamily="18" charset="0"/>
                <a:cs typeface="Calibri" panose="020F0502020204030204" pitchFamily="34" charset="0"/>
              </a:rPr>
              <a:t>Titularizadora</a:t>
            </a:r>
            <a:r>
              <a:rPr lang="es-MX" dirty="0">
                <a:effectLst/>
                <a:latin typeface="Arial Narrow" panose="020B0606020202030204" pitchFamily="34" charset="0"/>
                <a:ea typeface="Times New Roman" panose="02020603050405020304" pitchFamily="18" charset="0"/>
                <a:cs typeface="Calibri" panose="020F0502020204030204" pitchFamily="34" charset="0"/>
              </a:rPr>
              <a:t>.</a:t>
            </a:r>
          </a:p>
          <a:p>
            <a:pPr marL="800100" lvl="1" indent="-342900">
              <a:lnSpc>
                <a:spcPct val="115000"/>
              </a:lnSpc>
              <a:spcAft>
                <a:spcPts val="1000"/>
              </a:spcAft>
              <a:buFont typeface="+mj-lt"/>
              <a:buAutoNum type="alphaLcPeriod"/>
            </a:pPr>
            <a:r>
              <a:rPr lang="es-MX" dirty="0" err="1">
                <a:effectLst/>
                <a:latin typeface="Arial Narrow" panose="020B0606020202030204" pitchFamily="34" charset="0"/>
                <a:ea typeface="Times New Roman" panose="02020603050405020304" pitchFamily="18" charset="0"/>
                <a:cs typeface="Calibri" panose="020F0502020204030204" pitchFamily="34" charset="0"/>
              </a:rPr>
              <a:t>Ricorp</a:t>
            </a:r>
            <a:r>
              <a:rPr lang="es-MX" dirty="0">
                <a:effectLst/>
                <a:latin typeface="Arial Narrow" panose="020B0606020202030204" pitchFamily="34" charset="0"/>
                <a:ea typeface="Times New Roman" panose="02020603050405020304" pitchFamily="18" charset="0"/>
                <a:cs typeface="Calibri" panose="020F0502020204030204" pitchFamily="34" charset="0"/>
              </a:rPr>
              <a:t> </a:t>
            </a:r>
            <a:r>
              <a:rPr lang="es-MX" dirty="0" err="1">
                <a:effectLst/>
                <a:latin typeface="Arial Narrow" panose="020B0606020202030204" pitchFamily="34" charset="0"/>
                <a:ea typeface="Times New Roman" panose="02020603050405020304" pitchFamily="18" charset="0"/>
                <a:cs typeface="Calibri" panose="020F0502020204030204" pitchFamily="34" charset="0"/>
              </a:rPr>
              <a:t>Titularizadora</a:t>
            </a:r>
            <a:r>
              <a:rPr lang="es-MX" dirty="0">
                <a:effectLst/>
                <a:latin typeface="Arial Narrow" panose="020B0606020202030204" pitchFamily="34" charset="0"/>
                <a:ea typeface="Times New Roman" panose="02020603050405020304" pitchFamily="18" charset="0"/>
                <a:cs typeface="Calibri" panose="020F0502020204030204" pitchFamily="34" charset="0"/>
              </a:rPr>
              <a:t>, S.A.</a:t>
            </a:r>
          </a:p>
          <a:p>
            <a:pPr marL="800100" lvl="1" indent="-342900">
              <a:lnSpc>
                <a:spcPct val="115000"/>
              </a:lnSpc>
              <a:spcAft>
                <a:spcPts val="1000"/>
              </a:spcAft>
              <a:buFont typeface="+mj-lt"/>
              <a:buAutoNum type="alphaLcPeriod"/>
            </a:pPr>
            <a:endParaRPr lang="es-MX" dirty="0">
              <a:effectLst/>
              <a:latin typeface="Arial Narrow" panose="020B0606020202030204" pitchFamily="34" charset="0"/>
              <a:ea typeface="Times New Roman" panose="02020603050405020304" pitchFamily="18" charset="0"/>
              <a:cs typeface="Calibri" panose="020F0502020204030204"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pPr>
            <a:r>
              <a:rPr kumimoji="0" lang="es-SV" b="0" i="0" u="none" strike="noStrike" cap="none" normalizeH="0" baseline="0" dirty="0">
                <a:ln>
                  <a:noFill/>
                </a:ln>
                <a:solidFill>
                  <a:srgbClr val="000000"/>
                </a:solidFill>
                <a:effectLst/>
                <a:latin typeface="Museo Sans 300" pitchFamily="50" charset="0"/>
                <a:cs typeface="Arial" pitchFamily="34" charset="0"/>
              </a:rPr>
              <a:t>FONDOS DE TITULARIZACION DE ACTIVOS ADMINISTRADOS POR LAS TITULARIZADORAS.</a:t>
            </a:r>
            <a:endParaRPr kumimoji="0" lang="es-SV" b="0" i="0" u="none" strike="noStrike" cap="none" normalizeH="0" baseline="0" dirty="0">
              <a:ln>
                <a:noFill/>
              </a:ln>
              <a:solidFill>
                <a:schemeClr val="tx1"/>
              </a:solidFill>
              <a:effectLst/>
              <a:latin typeface="Museo Sans 300" pitchFamily="50" charset="0"/>
              <a:cs typeface="Arial" pitchFamily="34" charset="0"/>
            </a:endParaRPr>
          </a:p>
        </p:txBody>
      </p:sp>
    </p:spTree>
    <p:extLst>
      <p:ext uri="{BB962C8B-B14F-4D97-AF65-F5344CB8AC3E}">
        <p14:creationId xmlns:p14="http://schemas.microsoft.com/office/powerpoint/2010/main" val="4015625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28650" y="365126"/>
            <a:ext cx="6686550" cy="1325563"/>
          </a:xfrm>
        </p:spPr>
        <p:txBody>
          <a:bodyPr>
            <a:normAutofit/>
          </a:bodyPr>
          <a:lstStyle/>
          <a:p>
            <a:pPr algn="ctr"/>
            <a:r>
              <a:rPr lang="es-SV" sz="3200" dirty="0">
                <a:solidFill>
                  <a:srgbClr val="111E60"/>
                </a:solidFill>
                <a:latin typeface="Museo 900" pitchFamily="50" charset="0"/>
              </a:rPr>
              <a:t>BASE LEGAL: </a:t>
            </a:r>
            <a:br>
              <a:rPr lang="es-SV" sz="3200" dirty="0">
                <a:solidFill>
                  <a:srgbClr val="111E60"/>
                </a:solidFill>
                <a:latin typeface="Museo 900" pitchFamily="50" charset="0"/>
              </a:rPr>
            </a:br>
            <a:r>
              <a:rPr lang="es-SV" sz="2800" dirty="0">
                <a:solidFill>
                  <a:srgbClr val="111E60"/>
                </a:solidFill>
                <a:latin typeface="Museo 900" pitchFamily="50" charset="0"/>
              </a:rPr>
              <a:t>Ley de Supervisión y Regulación del Sistema Financiero </a:t>
            </a:r>
            <a:endParaRPr lang="es-SV" sz="3200" dirty="0">
              <a:solidFill>
                <a:srgbClr val="111E60"/>
              </a:solidFill>
              <a:latin typeface="Museo 900" pitchFamily="50" charset="0"/>
            </a:endParaRPr>
          </a:p>
        </p:txBody>
      </p:sp>
      <p:sp>
        <p:nvSpPr>
          <p:cNvPr id="7" name="6 Rectángulo"/>
          <p:cNvSpPr/>
          <p:nvPr/>
        </p:nvSpPr>
        <p:spPr>
          <a:xfrm>
            <a:off x="783770" y="1856656"/>
            <a:ext cx="7511143" cy="4524315"/>
          </a:xfrm>
          <a:prstGeom prst="rect">
            <a:avLst/>
          </a:prstGeom>
        </p:spPr>
        <p:txBody>
          <a:bodyPr wrap="square">
            <a:spAutoFit/>
          </a:bodyPr>
          <a:lstStyle/>
          <a:p>
            <a:pPr>
              <a:buNone/>
            </a:pPr>
            <a:r>
              <a:rPr lang="es-SV" sz="1600" b="1" dirty="0">
                <a:latin typeface="Museo Sans 300" pitchFamily="50" charset="0"/>
              </a:rPr>
              <a:t>Obligaciones de los supervisados </a:t>
            </a:r>
          </a:p>
          <a:p>
            <a:pPr algn="just"/>
            <a:r>
              <a:rPr lang="es-SV" sz="1600" dirty="0">
                <a:latin typeface="Museo Sans 300" pitchFamily="50" charset="0"/>
              </a:rPr>
              <a:t>Art. 35.- Sin perjuicio de otras obligaciones que les pudieran corresponder, los directores, gerentes y demás funcionarios que ostenten cargos de dirección o de administración en los integrantes del sistema financiero (…) estando obligados a cumplir y a velar porque en la institución que dirigen o laboran se cumpla con:</a:t>
            </a:r>
          </a:p>
          <a:p>
            <a:pPr algn="just"/>
            <a:endParaRPr lang="es-SV" sz="1600" dirty="0">
              <a:latin typeface="Museo Sans 300" pitchFamily="50" charset="0"/>
            </a:endParaRPr>
          </a:p>
          <a:p>
            <a:pPr algn="just">
              <a:buNone/>
            </a:pPr>
            <a:r>
              <a:rPr lang="es-SV" sz="1600" dirty="0">
                <a:latin typeface="Museo Sans 300" pitchFamily="50" charset="0"/>
              </a:rPr>
              <a:t>f) La adecuada revelación contable de la realidad económica y financiera del integrante del sistema financiero, el cual deberá contar con los respaldos de sus auditorías interna y externa; </a:t>
            </a:r>
            <a:endParaRPr lang="es-GT" sz="1600" dirty="0">
              <a:latin typeface="Museo Sans 300" pitchFamily="50" charset="0"/>
            </a:endParaRPr>
          </a:p>
          <a:p>
            <a:pPr algn="just">
              <a:buNone/>
            </a:pPr>
            <a:r>
              <a:rPr lang="es-SV" sz="1600" dirty="0">
                <a:latin typeface="Museo Sans 300" pitchFamily="50" charset="0"/>
              </a:rPr>
              <a:t>g) El eficiente funcionamiento de los sistemas de registro, tratamiento, almacenamiento, transmisión, producción, seguridad y control de los flujos de información; </a:t>
            </a:r>
            <a:endParaRPr lang="es-GT" sz="1600" dirty="0">
              <a:latin typeface="Museo Sans 300" pitchFamily="50" charset="0"/>
            </a:endParaRPr>
          </a:p>
          <a:p>
            <a:pPr algn="just">
              <a:buNone/>
            </a:pPr>
            <a:r>
              <a:rPr lang="es-SV" sz="1600" dirty="0">
                <a:latin typeface="Museo Sans 300" pitchFamily="50" charset="0"/>
              </a:rPr>
              <a:t>h) La adecuada divulgación de información, la oportuna disponibilidad de información relevante sobre el desempeño de las actividades, la transparencia de las operaciones y el estado económico y financiero para la toma de decisiones por parte de sus órganos de dirección; </a:t>
            </a:r>
            <a:endParaRPr lang="es-GT" sz="1600" dirty="0">
              <a:latin typeface="Museo Sans 300" pitchFamily="50" charset="0"/>
            </a:endParaRPr>
          </a:p>
          <a:p>
            <a:pPr algn="just"/>
            <a:r>
              <a:rPr lang="es-SV" sz="1600" dirty="0">
                <a:latin typeface="Museo Sans 300" pitchFamily="50" charset="0"/>
              </a:rPr>
              <a:t> </a:t>
            </a:r>
            <a:endParaRPr lang="es-GT" sz="1600" dirty="0">
              <a:latin typeface="Museo Sans 300" pitchFamily="50" charset="0"/>
            </a:endParaRPr>
          </a:p>
        </p:txBody>
      </p:sp>
    </p:spTree>
    <p:extLst>
      <p:ext uri="{BB962C8B-B14F-4D97-AF65-F5344CB8AC3E}">
        <p14:creationId xmlns:p14="http://schemas.microsoft.com/office/powerpoint/2010/main" val="401562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a:xfrm>
            <a:off x="656951" y="322914"/>
            <a:ext cx="6738151" cy="1738989"/>
          </a:xfrm>
        </p:spPr>
        <p:txBody>
          <a:bodyPr>
            <a:normAutofit fontScale="90000"/>
          </a:bodyPr>
          <a:lstStyle/>
          <a:p>
            <a:pPr algn="ctr"/>
            <a:r>
              <a:rPr lang="es-SV" sz="2400" dirty="0">
                <a:solidFill>
                  <a:srgbClr val="111E60"/>
                </a:solidFill>
                <a:latin typeface="Museo 900" pitchFamily="50" charset="0"/>
              </a:rPr>
              <a:t>BASE LEGAL: </a:t>
            </a:r>
            <a:br>
              <a:rPr lang="es-SV" sz="1800" dirty="0">
                <a:solidFill>
                  <a:srgbClr val="111E60"/>
                </a:solidFill>
                <a:latin typeface="Museo 900" pitchFamily="50" charset="0"/>
              </a:rPr>
            </a:br>
            <a:r>
              <a:rPr lang="es-SV" sz="1800" dirty="0">
                <a:solidFill>
                  <a:srgbClr val="111E60"/>
                </a:solidFill>
                <a:latin typeface="Museo 900" pitchFamily="50" charset="0"/>
              </a:rPr>
              <a:t>RCTG-6/2008 MANUAL Y CATÁLOGO DE CUENTAS PARA TITULARIZADORAS DE ACTIVOS</a:t>
            </a:r>
            <a:br>
              <a:rPr lang="es-SV" sz="1800" dirty="0">
                <a:solidFill>
                  <a:srgbClr val="111E60"/>
                </a:solidFill>
                <a:latin typeface="Museo 900" pitchFamily="50" charset="0"/>
              </a:rPr>
            </a:br>
            <a:r>
              <a:rPr lang="es-SV" sz="1800" dirty="0">
                <a:solidFill>
                  <a:srgbClr val="111E60"/>
                </a:solidFill>
                <a:latin typeface="Museo 900" pitchFamily="50" charset="0"/>
              </a:rPr>
              <a:t>y </a:t>
            </a:r>
            <a:br>
              <a:rPr lang="es-SV" sz="1800" dirty="0">
                <a:solidFill>
                  <a:srgbClr val="111E60"/>
                </a:solidFill>
                <a:latin typeface="Museo 900" pitchFamily="50" charset="0"/>
              </a:rPr>
            </a:br>
            <a:r>
              <a:rPr lang="es-MX" sz="1800" dirty="0">
                <a:solidFill>
                  <a:srgbClr val="111E60"/>
                </a:solidFill>
                <a:latin typeface="Museo 900" pitchFamily="50" charset="0"/>
              </a:rPr>
              <a:t>RCTG-15/2008</a:t>
            </a:r>
            <a:r>
              <a:rPr lang="es-SV" sz="1800" dirty="0">
                <a:solidFill>
                  <a:srgbClr val="111E60"/>
                </a:solidFill>
                <a:latin typeface="Museo 900" pitchFamily="50" charset="0"/>
              </a:rPr>
              <a:t> </a:t>
            </a:r>
            <a:r>
              <a:rPr lang="es-MX" sz="1800" dirty="0">
                <a:solidFill>
                  <a:srgbClr val="111E60"/>
                </a:solidFill>
                <a:latin typeface="Museo 900" pitchFamily="50" charset="0"/>
              </a:rPr>
              <a:t>MANUAL Y CATÁLOGO DE CUENTAS PARA FONDOS DE TITULARIZACION DE ACTIVOS</a:t>
            </a:r>
            <a:br>
              <a:rPr lang="es-SV" sz="1800" dirty="0">
                <a:solidFill>
                  <a:srgbClr val="111E60"/>
                </a:solidFill>
                <a:latin typeface="Museo 900" pitchFamily="50" charset="0"/>
              </a:rPr>
            </a:br>
            <a:endParaRPr lang="es-SV" sz="1800" dirty="0">
              <a:solidFill>
                <a:srgbClr val="111E60"/>
              </a:solidFill>
              <a:latin typeface="Museo 900" pitchFamily="50" charset="0"/>
            </a:endParaRPr>
          </a:p>
        </p:txBody>
      </p:sp>
      <p:sp>
        <p:nvSpPr>
          <p:cNvPr id="7" name="6 Rectángulo"/>
          <p:cNvSpPr/>
          <p:nvPr/>
        </p:nvSpPr>
        <p:spPr>
          <a:xfrm>
            <a:off x="915281" y="2384817"/>
            <a:ext cx="7511143" cy="4124206"/>
          </a:xfrm>
          <a:prstGeom prst="rect">
            <a:avLst/>
          </a:prstGeom>
        </p:spPr>
        <p:txBody>
          <a:bodyPr wrap="square">
            <a:spAutoFit/>
          </a:bodyPr>
          <a:lstStyle/>
          <a:p>
            <a:pPr lvl="0" algn="just">
              <a:spcBef>
                <a:spcPts val="300"/>
              </a:spcBef>
              <a:spcAft>
                <a:spcPts val="300"/>
              </a:spcAft>
            </a:pPr>
            <a:r>
              <a:rPr lang="es-SV" dirty="0">
                <a:effectLst/>
                <a:latin typeface="Museo Sans 300" panose="02000000000000000000" pitchFamily="50" charset="0"/>
                <a:ea typeface="Calibri" panose="020F0502020204030204" pitchFamily="34" charset="0"/>
                <a:cs typeface="Times New Roman" panose="02020603050405020304" pitchFamily="18" charset="0"/>
              </a:rPr>
              <a:t>De conformidad al Capítulo II, literal D, numeral 4, inciso primero, que establece: </a:t>
            </a:r>
            <a:endParaRPr lang="es-SV" i="1" dirty="0">
              <a:latin typeface="Museo Sans 300" panose="02000000000000000000" pitchFamily="50" charset="0"/>
              <a:ea typeface="Times New Roman" panose="02020603050405020304" pitchFamily="18" charset="0"/>
              <a:cs typeface="Times New Roman" panose="02020603050405020304" pitchFamily="18" charset="0"/>
            </a:endParaRPr>
          </a:p>
          <a:p>
            <a:pPr lvl="0" algn="just">
              <a:spcBef>
                <a:spcPts val="300"/>
              </a:spcBef>
              <a:spcAft>
                <a:spcPts val="300"/>
              </a:spcAft>
            </a:pPr>
            <a:r>
              <a:rPr lang="es-ES_tradnl" i="1" dirty="0">
                <a:effectLst/>
                <a:latin typeface="Museo Sans 300" panose="02000000000000000000" pitchFamily="50" charset="0"/>
                <a:ea typeface="Times New Roman" panose="02020603050405020304" pitchFamily="18" charset="0"/>
                <a:cs typeface="Times New Roman" panose="02020603050405020304" pitchFamily="18" charset="0"/>
              </a:rPr>
              <a:t>La Superintendencia remitirá los detalles técnicos relacionados con los </a:t>
            </a:r>
            <a:r>
              <a:rPr lang="es-ES_tradnl" i="1" dirty="0">
                <a:latin typeface="Museo Sans 300" panose="02000000000000000000" pitchFamily="50" charset="0"/>
                <a:cs typeface="Times New Roman" panose="02020603050405020304" pitchFamily="18" charset="0"/>
              </a:rPr>
              <a:t>mecanismos para el envío de la información solicitada en los formatos establecidos en el presente literal, los cuales </a:t>
            </a:r>
            <a:r>
              <a:rPr lang="es-SV" i="1" dirty="0">
                <a:latin typeface="Museo Sans 300" panose="02000000000000000000" pitchFamily="50" charset="0"/>
                <a:cs typeface="Times New Roman" panose="02020603050405020304" pitchFamily="18" charset="0"/>
              </a:rPr>
              <a:t>serán comunicados a las </a:t>
            </a:r>
            <a:r>
              <a:rPr lang="es-SV" i="1" dirty="0" err="1">
                <a:latin typeface="Museo Sans 300" panose="02000000000000000000" pitchFamily="50" charset="0"/>
                <a:cs typeface="Times New Roman" panose="02020603050405020304" pitchFamily="18" charset="0"/>
              </a:rPr>
              <a:t>Titularizadoras</a:t>
            </a:r>
            <a:r>
              <a:rPr lang="es-SV" i="1" dirty="0">
                <a:latin typeface="Museo Sans 300" panose="02000000000000000000" pitchFamily="50" charset="0"/>
                <a:cs typeface="Times New Roman" panose="02020603050405020304" pitchFamily="18" charset="0"/>
              </a:rPr>
              <a:t> de Activos, a las </a:t>
            </a:r>
            <a:r>
              <a:rPr lang="es-SV" i="1" dirty="0" err="1">
                <a:latin typeface="Museo Sans 300" panose="02000000000000000000" pitchFamily="50" charset="0"/>
                <a:cs typeface="Times New Roman" panose="02020603050405020304" pitchFamily="18" charset="0"/>
              </a:rPr>
              <a:t>Titularizadoras</a:t>
            </a:r>
            <a:r>
              <a:rPr lang="es-SV" i="1" dirty="0">
                <a:latin typeface="Museo Sans 300" panose="02000000000000000000" pitchFamily="50" charset="0"/>
                <a:cs typeface="Times New Roman" panose="02020603050405020304" pitchFamily="18" charset="0"/>
              </a:rPr>
              <a:t> de Activos que administran Fondos, con copia al Banco Central,</a:t>
            </a:r>
            <a:r>
              <a:rPr lang="es-ES_tradnl" i="1" dirty="0">
                <a:latin typeface="Museo Sans 300" panose="02000000000000000000" pitchFamily="50" charset="0"/>
                <a:cs typeface="Times New Roman" panose="02020603050405020304" pitchFamily="18" charset="0"/>
              </a:rPr>
              <a:t> en un plazo máximo de sesenta días posteriores a la entrada en vigencia de las modificaciones del presente literal D.</a:t>
            </a:r>
            <a:endParaRPr lang="es-SV" i="1" dirty="0">
              <a:latin typeface="Museo Sans 300" panose="02000000000000000000" pitchFamily="50" charset="0"/>
              <a:cs typeface="Times New Roman" panose="02020603050405020304" pitchFamily="18" charset="0"/>
            </a:endParaRPr>
          </a:p>
          <a:p>
            <a:pPr lvl="0" algn="just">
              <a:spcBef>
                <a:spcPts val="300"/>
              </a:spcBef>
              <a:spcAft>
                <a:spcPts val="300"/>
              </a:spcAft>
            </a:pPr>
            <a:r>
              <a:rPr lang="es-SV" i="1" dirty="0">
                <a:latin typeface="Museo Sans 300" panose="02000000000000000000" pitchFamily="50" charset="0"/>
                <a:cs typeface="Times New Roman" panose="02020603050405020304" pitchFamily="18" charset="0"/>
              </a:rPr>
              <a:t>Las </a:t>
            </a:r>
            <a:r>
              <a:rPr lang="es-SV" i="1" dirty="0" err="1">
                <a:latin typeface="Museo Sans 300" panose="02000000000000000000" pitchFamily="50" charset="0"/>
                <a:cs typeface="Times New Roman" panose="02020603050405020304" pitchFamily="18" charset="0"/>
              </a:rPr>
              <a:t>Titularizadoras</a:t>
            </a:r>
            <a:r>
              <a:rPr lang="es-SV" i="1" dirty="0">
                <a:latin typeface="Museo Sans 300" panose="02000000000000000000" pitchFamily="50" charset="0"/>
                <a:cs typeface="Times New Roman" panose="02020603050405020304" pitchFamily="18" charset="0"/>
              </a:rPr>
              <a:t> de Activos, las </a:t>
            </a:r>
            <a:r>
              <a:rPr lang="es-SV" i="1" dirty="0" err="1">
                <a:latin typeface="Museo Sans 300" panose="02000000000000000000" pitchFamily="50" charset="0"/>
                <a:cs typeface="Times New Roman" panose="02020603050405020304" pitchFamily="18" charset="0"/>
              </a:rPr>
              <a:t>Titularizadoras</a:t>
            </a:r>
            <a:r>
              <a:rPr lang="es-SV" i="1" dirty="0">
                <a:latin typeface="Museo Sans 300" panose="02000000000000000000" pitchFamily="50" charset="0"/>
                <a:cs typeface="Times New Roman" panose="02020603050405020304" pitchFamily="18" charset="0"/>
              </a:rPr>
              <a:t> de Activos que administran Fondos,</a:t>
            </a:r>
            <a:r>
              <a:rPr lang="es-ES_tradnl" i="1" dirty="0">
                <a:latin typeface="Museo Sans 300" panose="02000000000000000000" pitchFamily="50" charset="0"/>
                <a:cs typeface="Times New Roman" panose="02020603050405020304" pitchFamily="18" charset="0"/>
              </a:rPr>
              <a:t> deberán implementar los mecanismos necesarios para la remisión de información en un plazo máximo de noventa días hábiles, contados a partir de la fecha de haber recibido los detalles técnicos por parte de la Superintendencia.</a:t>
            </a:r>
            <a:r>
              <a:rPr lang="es-SV" i="1" dirty="0">
                <a:latin typeface="Museo Sans 300" panose="02000000000000000000" pitchFamily="50" charset="0"/>
                <a:cs typeface="Times New Roman" panose="02020603050405020304" pitchFamily="18" charset="0"/>
              </a:rPr>
              <a:t> </a:t>
            </a:r>
            <a:endParaRPr lang="es-GT" i="1" dirty="0">
              <a:latin typeface="Museo Sans 300" panose="02000000000000000000" pitchFamily="50" charset="0"/>
              <a:cs typeface="Times New Roman" panose="02020603050405020304" pitchFamily="18" charset="0"/>
            </a:endParaRPr>
          </a:p>
        </p:txBody>
      </p:sp>
    </p:spTree>
    <p:extLst>
      <p:ext uri="{BB962C8B-B14F-4D97-AF65-F5344CB8AC3E}">
        <p14:creationId xmlns:p14="http://schemas.microsoft.com/office/powerpoint/2010/main" val="415762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cstate="print"/>
          <a:stretch>
            <a:fillRect/>
          </a:stretch>
        </p:blipFill>
        <p:spPr>
          <a:xfrm>
            <a:off x="7441186" y="322914"/>
            <a:ext cx="1338379" cy="826852"/>
          </a:xfrm>
          <a:prstGeom prst="rect">
            <a:avLst/>
          </a:prstGeom>
        </p:spPr>
      </p:pic>
      <p:sp>
        <p:nvSpPr>
          <p:cNvPr id="6" name="5 Título"/>
          <p:cNvSpPr>
            <a:spLocks noGrp="1"/>
          </p:cNvSpPr>
          <p:nvPr>
            <p:ph type="title"/>
          </p:nvPr>
        </p:nvSpPr>
        <p:spPr/>
        <p:txBody>
          <a:bodyPr>
            <a:normAutofit/>
          </a:bodyPr>
          <a:lstStyle/>
          <a:p>
            <a:pPr algn="ctr"/>
            <a:r>
              <a:rPr lang="es-SV" sz="3200" dirty="0">
                <a:solidFill>
                  <a:srgbClr val="111E60"/>
                </a:solidFill>
                <a:latin typeface="Museo 900" pitchFamily="50" charset="0"/>
              </a:rPr>
              <a:t>VARE: INTRODUCCIÓN</a:t>
            </a:r>
          </a:p>
        </p:txBody>
      </p:sp>
      <p:sp>
        <p:nvSpPr>
          <p:cNvPr id="7" name="6 Rectángulo"/>
          <p:cNvSpPr/>
          <p:nvPr/>
        </p:nvSpPr>
        <p:spPr>
          <a:xfrm>
            <a:off x="953589" y="1769559"/>
            <a:ext cx="7249885" cy="3662541"/>
          </a:xfrm>
          <a:prstGeom prst="rect">
            <a:avLst/>
          </a:prstGeom>
        </p:spPr>
        <p:txBody>
          <a:bodyPr wrap="square">
            <a:spAutoFit/>
          </a:bodyPr>
          <a:lstStyle/>
          <a:p>
            <a:pPr algn="just">
              <a:buNone/>
            </a:pPr>
            <a:r>
              <a:rPr lang="es-ES" b="1" dirty="0">
                <a:solidFill>
                  <a:srgbClr val="111E60"/>
                </a:solidFill>
                <a:latin typeface="Museo 900" pitchFamily="50" charset="0"/>
              </a:rPr>
              <a:t>Objetivo</a:t>
            </a:r>
          </a:p>
          <a:p>
            <a:pPr algn="just">
              <a:buNone/>
            </a:pPr>
            <a:r>
              <a:rPr lang="es-ES" dirty="0">
                <a:latin typeface="Museo Sans 300" pitchFamily="50" charset="0"/>
              </a:rPr>
              <a:t>Brindar una solución basada en tecnología Web, la cual está orientada a la centralización de los servicios de validación y envío de la información remitida por las Instituciones Supervisadas, utilizando estándares y buenas prácticas para la implementación de la seguridad y confiabilidad de la información. </a:t>
            </a:r>
          </a:p>
          <a:p>
            <a:pPr algn="just">
              <a:buNone/>
            </a:pPr>
            <a:endParaRPr lang="es-ES" sz="1600" dirty="0"/>
          </a:p>
          <a:p>
            <a:r>
              <a:rPr lang="es-SV" b="1" dirty="0">
                <a:solidFill>
                  <a:srgbClr val="111E60"/>
                </a:solidFill>
                <a:latin typeface="Museo 900" pitchFamily="50" charset="0"/>
              </a:rPr>
              <a:t>Beneficios</a:t>
            </a:r>
            <a:endParaRPr lang="es-HN" dirty="0">
              <a:latin typeface="Museo Sans 300" pitchFamily="50" charset="0"/>
            </a:endParaRPr>
          </a:p>
          <a:p>
            <a:pPr marL="342900" indent="-342900">
              <a:buFont typeface="+mj-lt"/>
              <a:buAutoNum type="alphaLcParenR"/>
            </a:pPr>
            <a:r>
              <a:rPr lang="es-HN" dirty="0">
                <a:latin typeface="Museo Sans 300" pitchFamily="50" charset="0"/>
              </a:rPr>
              <a:t>Las instituciones supervisadas cuentan con una herramienta única para la validación y envío de su información.</a:t>
            </a:r>
            <a:endParaRPr lang="es-SV" dirty="0">
              <a:latin typeface="Museo Sans 300" pitchFamily="50" charset="0"/>
            </a:endParaRPr>
          </a:p>
          <a:p>
            <a:pPr marL="342900" indent="-342900">
              <a:buFont typeface="+mj-lt"/>
              <a:buAutoNum type="alphaLcParenR"/>
            </a:pPr>
            <a:r>
              <a:rPr lang="es-HN" dirty="0">
                <a:latin typeface="Museo Sans 300" pitchFamily="50" charset="0"/>
              </a:rPr>
              <a:t>Facilidad y Agilización en el proceso de envío de la información.</a:t>
            </a:r>
            <a:endParaRPr lang="es-SV" dirty="0">
              <a:latin typeface="Museo Sans 300" pitchFamily="50" charset="0"/>
            </a:endParaRPr>
          </a:p>
          <a:p>
            <a:pPr marL="342900" indent="-342900">
              <a:buFont typeface="+mj-lt"/>
              <a:buAutoNum type="alphaLcParenR"/>
            </a:pPr>
            <a:r>
              <a:rPr lang="es-HN" dirty="0">
                <a:latin typeface="Museo Sans 300" pitchFamily="50" charset="0"/>
              </a:rPr>
              <a:t>La actualización automática de nuevas versiones de los sistemas validadores.</a:t>
            </a:r>
            <a:endParaRPr lang="es-SV" sz="1600" dirty="0">
              <a:latin typeface="Museo Sans 300" pitchFamily="50" charset="0"/>
            </a:endParaRPr>
          </a:p>
        </p:txBody>
      </p:sp>
    </p:spTree>
    <p:extLst>
      <p:ext uri="{BB962C8B-B14F-4D97-AF65-F5344CB8AC3E}">
        <p14:creationId xmlns:p14="http://schemas.microsoft.com/office/powerpoint/2010/main" val="401562510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6d8f4dd8-17bc-42c6-af85-d70186be95e1">FEWSZ36DM6JA-34-959</_dlc_DocId>
    <_dlc_DocIdUrl xmlns="6d8f4dd8-17bc-42c6-af85-d70186be95e1">
      <Url>http://portalinterno.ssf.gob/sites/AreasApoyo/sitioPublico/_layouts/DocIdRedir.aspx?ID=FEWSZ36DM6JA-34-959</Url>
      <Description>FEWSZ36DM6JA-34-959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837F2CC488FFB428594C34164CC56F6" ma:contentTypeVersion="1" ma:contentTypeDescription="Create a new document." ma:contentTypeScope="" ma:versionID="ad325abc6566b99d7266145ecb9259de">
  <xsd:schema xmlns:xsd="http://www.w3.org/2001/XMLSchema" xmlns:xs="http://www.w3.org/2001/XMLSchema" xmlns:p="http://schemas.microsoft.com/office/2006/metadata/properties" xmlns:ns2="6d8f4dd8-17bc-42c6-af85-d70186be95e1" targetNamespace="http://schemas.microsoft.com/office/2006/metadata/properties" ma:root="true" ma:fieldsID="3eebab1e3d0a8fcef7098b31efb9b474" ns2:_="">
    <xsd:import namespace="6d8f4dd8-17bc-42c6-af85-d70186be95e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8f4dd8-17bc-42c6-af85-d70186be95e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1BCD1A-3890-43F8-BBD4-E6996953229D}">
  <ds:schemaRefs>
    <ds:schemaRef ds:uri="http://schemas.microsoft.com/sharepoint/v3/contenttype/forms"/>
  </ds:schemaRefs>
</ds:datastoreItem>
</file>

<file path=customXml/itemProps2.xml><?xml version="1.0" encoding="utf-8"?>
<ds:datastoreItem xmlns:ds="http://schemas.openxmlformats.org/officeDocument/2006/customXml" ds:itemID="{4F7B0C84-1B1B-486E-9C47-17B5C6511266}">
  <ds:schemaRefs>
    <ds:schemaRef ds:uri="http://schemas.microsoft.com/sharepoint/events"/>
  </ds:schemaRefs>
</ds:datastoreItem>
</file>

<file path=customXml/itemProps3.xml><?xml version="1.0" encoding="utf-8"?>
<ds:datastoreItem xmlns:ds="http://schemas.openxmlformats.org/officeDocument/2006/customXml" ds:itemID="{57921240-9ABF-4236-AD27-13385DF59FCB}">
  <ds:schemaRefs>
    <ds:schemaRef ds:uri="http://schemas.microsoft.com/office/2006/metadata/properties"/>
    <ds:schemaRef ds:uri="http://schemas.microsoft.com/office/infopath/2007/PartnerControls"/>
    <ds:schemaRef ds:uri="6d8f4dd8-17bc-42c6-af85-d70186be95e1"/>
  </ds:schemaRefs>
</ds:datastoreItem>
</file>

<file path=customXml/itemProps4.xml><?xml version="1.0" encoding="utf-8"?>
<ds:datastoreItem xmlns:ds="http://schemas.openxmlformats.org/officeDocument/2006/customXml" ds:itemID="{4474C562-1FAE-4545-829B-69AEF99413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8f4dd8-17bc-42c6-af85-d70186be95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4298</TotalTime>
  <Words>2162</Words>
  <Application>Microsoft Office PowerPoint</Application>
  <PresentationFormat>Presentación en pantalla (4:3)</PresentationFormat>
  <Paragraphs>341</Paragraphs>
  <Slides>27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27</vt:i4>
      </vt:variant>
    </vt:vector>
  </HeadingPairs>
  <TitlesOfParts>
    <vt:vector size="35" baseType="lpstr">
      <vt:lpstr>Arial</vt:lpstr>
      <vt:lpstr>Arial Narrow</vt:lpstr>
      <vt:lpstr>Calibri</vt:lpstr>
      <vt:lpstr>Calibri Light</vt:lpstr>
      <vt:lpstr>Museo 900</vt:lpstr>
      <vt:lpstr>Museo Sans 300</vt:lpstr>
      <vt:lpstr>Wingdings</vt:lpstr>
      <vt:lpstr>Tema de Office</vt:lpstr>
      <vt:lpstr>Presentación de PowerPoint</vt:lpstr>
      <vt:lpstr>Presentación de PowerPoint</vt:lpstr>
      <vt:lpstr>AGENDA</vt:lpstr>
      <vt:lpstr>OBJETIVO</vt:lpstr>
      <vt:lpstr>BENEFICIOS</vt:lpstr>
      <vt:lpstr> LISTA DE ENTIDADES</vt:lpstr>
      <vt:lpstr>BASE LEGAL:  Ley de Supervisión y Regulación del Sistema Financiero </vt:lpstr>
      <vt:lpstr>BASE LEGAL:  RCTG-6/2008 MANUAL Y CATÁLOGO DE CUENTAS PARA TITULARIZADORAS DE ACTIVOS y  RCTG-15/2008 MANUAL Y CATÁLOGO DE CUENTAS PARA FONDOS DE TITULARIZACION DE ACTIVOS </vt:lpstr>
      <vt:lpstr>VARE: INTRODUCCIÓN</vt:lpstr>
      <vt:lpstr>ARCHIVO Y ESTRUCTURA</vt:lpstr>
      <vt:lpstr>ARCHIVO Y ESTRUCTURA</vt:lpstr>
      <vt:lpstr>ARCHIVO Y ESTRUCTURA</vt:lpstr>
      <vt:lpstr>ARCHIVO Y ESTRUCTURA</vt:lpstr>
      <vt:lpstr>ARCHIVO Y ESTRUCTURA</vt:lpstr>
      <vt:lpstr>Descarga de los esquemas  desde la página web de la SSF</vt:lpstr>
      <vt:lpstr>CARACTERÍSTICAS DEL ARCHIVO XML PARA TITULARIZADORAS</vt:lpstr>
      <vt:lpstr>CARACTERÍSTICAS DEL ARCHIVO XML PARA FONDOS DE TITULARIZACIÓN</vt:lpstr>
      <vt:lpstr>EJEMPLO ARCHIVO XML</vt:lpstr>
      <vt:lpstr>Detalle de las Validaciones  Archivo: saldo_cuenta </vt:lpstr>
      <vt:lpstr>Detalle de las Validaciones  </vt:lpstr>
      <vt:lpstr>REQUERIMIENTOS TÉCNICOS</vt:lpstr>
      <vt:lpstr>Presentación de PowerPoint</vt:lpstr>
      <vt:lpstr>RECOMENDACIONES</vt:lpstr>
      <vt:lpstr>PLAZO ENVÍO</vt:lpstr>
      <vt:lpstr>CALENDARIZACIÓN</vt:lpstr>
      <vt:lpstr>CONTACTOS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Carias</dc:creator>
  <cp:lastModifiedBy>Wilfredo López Ventura</cp:lastModifiedBy>
  <cp:revision>58</cp:revision>
  <dcterms:created xsi:type="dcterms:W3CDTF">2020-08-17T23:51:16Z</dcterms:created>
  <dcterms:modified xsi:type="dcterms:W3CDTF">2022-03-03T18:49:49Z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ff3071cc-31fe-4e2e-ba50-35888c96d637</vt:lpwstr>
  </property>
  <property fmtid="{D5CDD505-2E9C-101B-9397-08002B2CF9AE}" pid="3" name="ContentTypeId">
    <vt:lpwstr>0x010100D837F2CC488FFB428594C34164CC56F6</vt:lpwstr>
  </property>
  <property fmtid="{D5CDD505-2E9C-101B-9397-08002B2CF9AE}" pid="4" name="TitusGUID">
    <vt:lpwstr>fbb6f413-d7c8-4a6c-a890-7023f009ea74</vt:lpwstr>
  </property>
</Properties>
</file>