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3"/>
  </p:notesMasterIdLst>
  <p:sldIdLst>
    <p:sldId id="257" r:id="rId6"/>
    <p:sldId id="266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59" r:id="rId2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6CE339-C0D3-4075-93DD-ECC19B5687B5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SV"/>
        </a:p>
      </dgm:t>
    </dgm:pt>
    <dgm:pt modelId="{E011712C-7C15-4692-A4B9-7E1D2751545F}">
      <dgm:prSet phldrT="[Texto]"/>
      <dgm:spPr/>
      <dgm:t>
        <a:bodyPr/>
        <a:lstStyle/>
        <a:p>
          <a:r>
            <a:rPr lang="es-MX" dirty="0">
              <a:latin typeface="Museo Sans 300" panose="02000000000000000000" pitchFamily="50" charset="0"/>
            </a:rPr>
            <a:t>Generalidades</a:t>
          </a:r>
          <a:endParaRPr lang="es-SV" dirty="0"/>
        </a:p>
      </dgm:t>
    </dgm:pt>
    <dgm:pt modelId="{ECA2B2ED-BCDA-440A-88AD-7495BA095138}" type="parTrans" cxnId="{60F5B192-E7A7-4410-AF9D-3B82DAB5992A}">
      <dgm:prSet/>
      <dgm:spPr/>
      <dgm:t>
        <a:bodyPr/>
        <a:lstStyle/>
        <a:p>
          <a:endParaRPr lang="es-SV"/>
        </a:p>
      </dgm:t>
    </dgm:pt>
    <dgm:pt modelId="{17477B74-54F7-45C3-B6E9-F3B129414E55}" type="sibTrans" cxnId="{60F5B192-E7A7-4410-AF9D-3B82DAB5992A}">
      <dgm:prSet/>
      <dgm:spPr/>
      <dgm:t>
        <a:bodyPr/>
        <a:lstStyle/>
        <a:p>
          <a:endParaRPr lang="es-SV"/>
        </a:p>
      </dgm:t>
    </dgm:pt>
    <dgm:pt modelId="{7652E944-61EA-47BB-B4AF-2BC475362455}">
      <dgm:prSet phldrT="[Texto]"/>
      <dgm:spPr/>
      <dgm:t>
        <a:bodyPr/>
        <a:lstStyle/>
        <a:p>
          <a:r>
            <a:rPr lang="es-MX" dirty="0">
              <a:latin typeface="Museo Sans 300" panose="02000000000000000000" pitchFamily="50" charset="0"/>
            </a:rPr>
            <a:t>VARE-SIPU</a:t>
          </a:r>
          <a:endParaRPr lang="es-SV" dirty="0"/>
        </a:p>
      </dgm:t>
    </dgm:pt>
    <dgm:pt modelId="{3B5C52B7-D896-41D2-8060-AAB76329E087}" type="parTrans" cxnId="{A381320A-9E4B-4C8B-9B24-0AB1C0FA75F8}">
      <dgm:prSet/>
      <dgm:spPr/>
      <dgm:t>
        <a:bodyPr/>
        <a:lstStyle/>
        <a:p>
          <a:endParaRPr lang="es-SV"/>
        </a:p>
      </dgm:t>
    </dgm:pt>
    <dgm:pt modelId="{47BDB3D9-7CC6-4C9E-A62C-B9FAC117D018}" type="sibTrans" cxnId="{A381320A-9E4B-4C8B-9B24-0AB1C0FA75F8}">
      <dgm:prSet/>
      <dgm:spPr/>
      <dgm:t>
        <a:bodyPr/>
        <a:lstStyle/>
        <a:p>
          <a:endParaRPr lang="es-SV"/>
        </a:p>
      </dgm:t>
    </dgm:pt>
    <dgm:pt modelId="{26F71965-F42C-4720-B5BD-DDD5F8C381F0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SV" dirty="0">
              <a:latin typeface="Museo Sans 300" pitchFamily="50" charset="0"/>
            </a:rPr>
            <a:t>Análisis de registros excluidos</a:t>
          </a:r>
          <a:endParaRPr lang="es-SV" dirty="0"/>
        </a:p>
      </dgm:t>
    </dgm:pt>
    <dgm:pt modelId="{A8E6EC55-C1E9-4A64-861C-902E49811BD7}" type="parTrans" cxnId="{F33A8AB3-774A-4BF4-A195-8D2B11646581}">
      <dgm:prSet/>
      <dgm:spPr/>
      <dgm:t>
        <a:bodyPr/>
        <a:lstStyle/>
        <a:p>
          <a:endParaRPr lang="es-SV"/>
        </a:p>
      </dgm:t>
    </dgm:pt>
    <dgm:pt modelId="{620FD530-97F0-4526-96DA-E1BB1B4C1AA0}" type="sibTrans" cxnId="{F33A8AB3-774A-4BF4-A195-8D2B11646581}">
      <dgm:prSet/>
      <dgm:spPr/>
      <dgm:t>
        <a:bodyPr/>
        <a:lstStyle/>
        <a:p>
          <a:endParaRPr lang="es-SV"/>
        </a:p>
      </dgm:t>
    </dgm:pt>
    <dgm:pt modelId="{F406AA4A-52D8-41DA-ADE8-4FF0588BA906}">
      <dgm:prSet phldrT="[Texto]"/>
      <dgm:spPr/>
      <dgm:t>
        <a:bodyPr/>
        <a:lstStyle/>
        <a:p>
          <a:r>
            <a:rPr lang="es-MX" dirty="0">
              <a:latin typeface="Museo Sans 300" panose="02000000000000000000" pitchFamily="50" charset="0"/>
            </a:rPr>
            <a:t>Base legal</a:t>
          </a:r>
          <a:endParaRPr lang="es-SV" dirty="0">
            <a:latin typeface="Museo Sans 300" panose="02000000000000000000" pitchFamily="50" charset="0"/>
          </a:endParaRPr>
        </a:p>
      </dgm:t>
    </dgm:pt>
    <dgm:pt modelId="{86F7096C-057B-4290-9A3A-7525EC56D707}" type="parTrans" cxnId="{6C95C207-1E11-4630-8CDE-50D2AE2C1B35}">
      <dgm:prSet/>
      <dgm:spPr/>
      <dgm:t>
        <a:bodyPr/>
        <a:lstStyle/>
        <a:p>
          <a:endParaRPr lang="es-SV"/>
        </a:p>
      </dgm:t>
    </dgm:pt>
    <dgm:pt modelId="{5088282B-4888-4816-856B-EEDE1082EB83}" type="sibTrans" cxnId="{6C95C207-1E11-4630-8CDE-50D2AE2C1B35}">
      <dgm:prSet/>
      <dgm:spPr/>
      <dgm:t>
        <a:bodyPr/>
        <a:lstStyle/>
        <a:p>
          <a:endParaRPr lang="es-SV"/>
        </a:p>
      </dgm:t>
    </dgm:pt>
    <dgm:pt modelId="{F65B48AE-F928-4475-9CEE-E25DA1945A6E}" type="pres">
      <dgm:prSet presAssocID="{2D6CE339-C0D3-4075-93DD-ECC19B5687B5}" presName="Name0" presStyleCnt="0">
        <dgm:presLayoutVars>
          <dgm:chMax val="7"/>
          <dgm:chPref val="7"/>
          <dgm:dir/>
        </dgm:presLayoutVars>
      </dgm:prSet>
      <dgm:spPr/>
    </dgm:pt>
    <dgm:pt modelId="{6D206E82-A54E-422C-8195-096CD4C2C78B}" type="pres">
      <dgm:prSet presAssocID="{2D6CE339-C0D3-4075-93DD-ECC19B5687B5}" presName="Name1" presStyleCnt="0"/>
      <dgm:spPr/>
    </dgm:pt>
    <dgm:pt modelId="{1F47830E-E37A-4295-834D-F7739631B3A0}" type="pres">
      <dgm:prSet presAssocID="{2D6CE339-C0D3-4075-93DD-ECC19B5687B5}" presName="cycle" presStyleCnt="0"/>
      <dgm:spPr/>
    </dgm:pt>
    <dgm:pt modelId="{F54E6174-C14E-4A17-B88D-3C27390E1AB0}" type="pres">
      <dgm:prSet presAssocID="{2D6CE339-C0D3-4075-93DD-ECC19B5687B5}" presName="srcNode" presStyleLbl="node1" presStyleIdx="0" presStyleCnt="4"/>
      <dgm:spPr/>
    </dgm:pt>
    <dgm:pt modelId="{2EF7A503-35B4-4CAC-9507-C6532663F284}" type="pres">
      <dgm:prSet presAssocID="{2D6CE339-C0D3-4075-93DD-ECC19B5687B5}" presName="conn" presStyleLbl="parChTrans1D2" presStyleIdx="0" presStyleCnt="1"/>
      <dgm:spPr/>
    </dgm:pt>
    <dgm:pt modelId="{4E2CB242-1823-4793-A048-0C9AD5C1570D}" type="pres">
      <dgm:prSet presAssocID="{2D6CE339-C0D3-4075-93DD-ECC19B5687B5}" presName="extraNode" presStyleLbl="node1" presStyleIdx="0" presStyleCnt="4"/>
      <dgm:spPr/>
    </dgm:pt>
    <dgm:pt modelId="{5EB499E9-967A-4A0A-9939-83FC89A05346}" type="pres">
      <dgm:prSet presAssocID="{2D6CE339-C0D3-4075-93DD-ECC19B5687B5}" presName="dstNode" presStyleLbl="node1" presStyleIdx="0" presStyleCnt="4"/>
      <dgm:spPr/>
    </dgm:pt>
    <dgm:pt modelId="{17CE0D5C-3EF5-46B2-B896-F9C42C9238A1}" type="pres">
      <dgm:prSet presAssocID="{E011712C-7C15-4692-A4B9-7E1D2751545F}" presName="text_1" presStyleLbl="node1" presStyleIdx="0" presStyleCnt="4">
        <dgm:presLayoutVars>
          <dgm:bulletEnabled val="1"/>
        </dgm:presLayoutVars>
      </dgm:prSet>
      <dgm:spPr/>
    </dgm:pt>
    <dgm:pt modelId="{EF1E5004-BA4A-484D-A122-93BE6FD61B90}" type="pres">
      <dgm:prSet presAssocID="{E011712C-7C15-4692-A4B9-7E1D2751545F}" presName="accent_1" presStyleCnt="0"/>
      <dgm:spPr/>
    </dgm:pt>
    <dgm:pt modelId="{06334597-3FC7-461F-A09E-56158DF6DD45}" type="pres">
      <dgm:prSet presAssocID="{E011712C-7C15-4692-A4B9-7E1D2751545F}" presName="accentRepeatNode" presStyleLbl="solidFgAcc1" presStyleIdx="0" presStyleCnt="4"/>
      <dgm:spPr/>
    </dgm:pt>
    <dgm:pt modelId="{3784D845-B186-4C85-9876-FBB90D085CFD}" type="pres">
      <dgm:prSet presAssocID="{F406AA4A-52D8-41DA-ADE8-4FF0588BA906}" presName="text_2" presStyleLbl="node1" presStyleIdx="1" presStyleCnt="4">
        <dgm:presLayoutVars>
          <dgm:bulletEnabled val="1"/>
        </dgm:presLayoutVars>
      </dgm:prSet>
      <dgm:spPr/>
    </dgm:pt>
    <dgm:pt modelId="{4B028385-1373-48DD-85F5-7C3E912FFD5D}" type="pres">
      <dgm:prSet presAssocID="{F406AA4A-52D8-41DA-ADE8-4FF0588BA906}" presName="accent_2" presStyleCnt="0"/>
      <dgm:spPr/>
    </dgm:pt>
    <dgm:pt modelId="{6FF75FD3-DD02-4C17-826A-75425E72434F}" type="pres">
      <dgm:prSet presAssocID="{F406AA4A-52D8-41DA-ADE8-4FF0588BA906}" presName="accentRepeatNode" presStyleLbl="solidFgAcc1" presStyleIdx="1" presStyleCnt="4"/>
      <dgm:spPr/>
    </dgm:pt>
    <dgm:pt modelId="{D626E69C-E243-4789-B302-B5535149A9BC}" type="pres">
      <dgm:prSet presAssocID="{7652E944-61EA-47BB-B4AF-2BC475362455}" presName="text_3" presStyleLbl="node1" presStyleIdx="2" presStyleCnt="4">
        <dgm:presLayoutVars>
          <dgm:bulletEnabled val="1"/>
        </dgm:presLayoutVars>
      </dgm:prSet>
      <dgm:spPr/>
    </dgm:pt>
    <dgm:pt modelId="{2897D87E-5BF3-4899-8A9F-8DC857813B66}" type="pres">
      <dgm:prSet presAssocID="{7652E944-61EA-47BB-B4AF-2BC475362455}" presName="accent_3" presStyleCnt="0"/>
      <dgm:spPr/>
    </dgm:pt>
    <dgm:pt modelId="{F1F84AD3-81D4-4A3E-8EB8-16CD3C4989F8}" type="pres">
      <dgm:prSet presAssocID="{7652E944-61EA-47BB-B4AF-2BC475362455}" presName="accentRepeatNode" presStyleLbl="solidFgAcc1" presStyleIdx="2" presStyleCnt="4"/>
      <dgm:spPr/>
    </dgm:pt>
    <dgm:pt modelId="{38670CEE-5177-4389-9D71-E4972060D103}" type="pres">
      <dgm:prSet presAssocID="{26F71965-F42C-4720-B5BD-DDD5F8C381F0}" presName="text_4" presStyleLbl="node1" presStyleIdx="3" presStyleCnt="4">
        <dgm:presLayoutVars>
          <dgm:bulletEnabled val="1"/>
        </dgm:presLayoutVars>
      </dgm:prSet>
      <dgm:spPr/>
    </dgm:pt>
    <dgm:pt modelId="{6C090E41-D3A2-4D05-9A8F-CA8661B5F411}" type="pres">
      <dgm:prSet presAssocID="{26F71965-F42C-4720-B5BD-DDD5F8C381F0}" presName="accent_4" presStyleCnt="0"/>
      <dgm:spPr/>
    </dgm:pt>
    <dgm:pt modelId="{58FC25EA-1AD7-4731-8FC4-205A0EE32C34}" type="pres">
      <dgm:prSet presAssocID="{26F71965-F42C-4720-B5BD-DDD5F8C381F0}" presName="accentRepeatNode" presStyleLbl="solidFgAcc1" presStyleIdx="3" presStyleCnt="4"/>
      <dgm:spPr/>
    </dgm:pt>
  </dgm:ptLst>
  <dgm:cxnLst>
    <dgm:cxn modelId="{6C95C207-1E11-4630-8CDE-50D2AE2C1B35}" srcId="{2D6CE339-C0D3-4075-93DD-ECC19B5687B5}" destId="{F406AA4A-52D8-41DA-ADE8-4FF0588BA906}" srcOrd="1" destOrd="0" parTransId="{86F7096C-057B-4290-9A3A-7525EC56D707}" sibTransId="{5088282B-4888-4816-856B-EEDE1082EB83}"/>
    <dgm:cxn modelId="{A381320A-9E4B-4C8B-9B24-0AB1C0FA75F8}" srcId="{2D6CE339-C0D3-4075-93DD-ECC19B5687B5}" destId="{7652E944-61EA-47BB-B4AF-2BC475362455}" srcOrd="2" destOrd="0" parTransId="{3B5C52B7-D896-41D2-8060-AAB76329E087}" sibTransId="{47BDB3D9-7CC6-4C9E-A62C-B9FAC117D018}"/>
    <dgm:cxn modelId="{BB75CB7E-5548-426E-A586-4D03D2719E41}" type="presOf" srcId="{E011712C-7C15-4692-A4B9-7E1D2751545F}" destId="{17CE0D5C-3EF5-46B2-B896-F9C42C9238A1}" srcOrd="0" destOrd="0" presId="urn:microsoft.com/office/officeart/2008/layout/VerticalCurvedList"/>
    <dgm:cxn modelId="{60F5B192-E7A7-4410-AF9D-3B82DAB5992A}" srcId="{2D6CE339-C0D3-4075-93DD-ECC19B5687B5}" destId="{E011712C-7C15-4692-A4B9-7E1D2751545F}" srcOrd="0" destOrd="0" parTransId="{ECA2B2ED-BCDA-440A-88AD-7495BA095138}" sibTransId="{17477B74-54F7-45C3-B6E9-F3B129414E55}"/>
    <dgm:cxn modelId="{F33A8AB3-774A-4BF4-A195-8D2B11646581}" srcId="{2D6CE339-C0D3-4075-93DD-ECC19B5687B5}" destId="{26F71965-F42C-4720-B5BD-DDD5F8C381F0}" srcOrd="3" destOrd="0" parTransId="{A8E6EC55-C1E9-4A64-861C-902E49811BD7}" sibTransId="{620FD530-97F0-4526-96DA-E1BB1B4C1AA0}"/>
    <dgm:cxn modelId="{9CF6E1BE-F599-4F12-BAE9-52700C8B0E06}" type="presOf" srcId="{26F71965-F42C-4720-B5BD-DDD5F8C381F0}" destId="{38670CEE-5177-4389-9D71-E4972060D103}" srcOrd="0" destOrd="0" presId="urn:microsoft.com/office/officeart/2008/layout/VerticalCurvedList"/>
    <dgm:cxn modelId="{A86F2ACA-AD54-46DC-97E7-BA0EA78ADA43}" type="presOf" srcId="{F406AA4A-52D8-41DA-ADE8-4FF0588BA906}" destId="{3784D845-B186-4C85-9876-FBB90D085CFD}" srcOrd="0" destOrd="0" presId="urn:microsoft.com/office/officeart/2008/layout/VerticalCurvedList"/>
    <dgm:cxn modelId="{C79C38D1-374A-460B-9A0A-2B0F9D530763}" type="presOf" srcId="{7652E944-61EA-47BB-B4AF-2BC475362455}" destId="{D626E69C-E243-4789-B302-B5535149A9BC}" srcOrd="0" destOrd="0" presId="urn:microsoft.com/office/officeart/2008/layout/VerticalCurvedList"/>
    <dgm:cxn modelId="{C59744E0-61C7-4C72-9013-D7EF3A86D53A}" type="presOf" srcId="{2D6CE339-C0D3-4075-93DD-ECC19B5687B5}" destId="{F65B48AE-F928-4475-9CEE-E25DA1945A6E}" srcOrd="0" destOrd="0" presId="urn:microsoft.com/office/officeart/2008/layout/VerticalCurvedList"/>
    <dgm:cxn modelId="{4DAD27F4-5DC6-4231-9EC3-E19154F2D8D9}" type="presOf" srcId="{17477B74-54F7-45C3-B6E9-F3B129414E55}" destId="{2EF7A503-35B4-4CAC-9507-C6532663F284}" srcOrd="0" destOrd="0" presId="urn:microsoft.com/office/officeart/2008/layout/VerticalCurvedList"/>
    <dgm:cxn modelId="{09AF5662-6F74-4861-80AB-96945CE9D51A}" type="presParOf" srcId="{F65B48AE-F928-4475-9CEE-E25DA1945A6E}" destId="{6D206E82-A54E-422C-8195-096CD4C2C78B}" srcOrd="0" destOrd="0" presId="urn:microsoft.com/office/officeart/2008/layout/VerticalCurvedList"/>
    <dgm:cxn modelId="{FE5D9D06-5C77-478A-BD9C-EADC8E692126}" type="presParOf" srcId="{6D206E82-A54E-422C-8195-096CD4C2C78B}" destId="{1F47830E-E37A-4295-834D-F7739631B3A0}" srcOrd="0" destOrd="0" presId="urn:microsoft.com/office/officeart/2008/layout/VerticalCurvedList"/>
    <dgm:cxn modelId="{37319252-CE6F-4650-A0AC-65D144C12B77}" type="presParOf" srcId="{1F47830E-E37A-4295-834D-F7739631B3A0}" destId="{F54E6174-C14E-4A17-B88D-3C27390E1AB0}" srcOrd="0" destOrd="0" presId="urn:microsoft.com/office/officeart/2008/layout/VerticalCurvedList"/>
    <dgm:cxn modelId="{00079B46-0924-4177-BB02-0DF1AA79533A}" type="presParOf" srcId="{1F47830E-E37A-4295-834D-F7739631B3A0}" destId="{2EF7A503-35B4-4CAC-9507-C6532663F284}" srcOrd="1" destOrd="0" presId="urn:microsoft.com/office/officeart/2008/layout/VerticalCurvedList"/>
    <dgm:cxn modelId="{83814950-46E3-41FC-B28D-EF7A8645C9BE}" type="presParOf" srcId="{1F47830E-E37A-4295-834D-F7739631B3A0}" destId="{4E2CB242-1823-4793-A048-0C9AD5C1570D}" srcOrd="2" destOrd="0" presId="urn:microsoft.com/office/officeart/2008/layout/VerticalCurvedList"/>
    <dgm:cxn modelId="{708FB3AA-327D-46A3-ABEC-2E62BDC41ED3}" type="presParOf" srcId="{1F47830E-E37A-4295-834D-F7739631B3A0}" destId="{5EB499E9-967A-4A0A-9939-83FC89A05346}" srcOrd="3" destOrd="0" presId="urn:microsoft.com/office/officeart/2008/layout/VerticalCurvedList"/>
    <dgm:cxn modelId="{090F4DAF-CE3B-407E-A765-F8A9F7A5BEC6}" type="presParOf" srcId="{6D206E82-A54E-422C-8195-096CD4C2C78B}" destId="{17CE0D5C-3EF5-46B2-B896-F9C42C9238A1}" srcOrd="1" destOrd="0" presId="urn:microsoft.com/office/officeart/2008/layout/VerticalCurvedList"/>
    <dgm:cxn modelId="{F8EE6E4E-9E89-439C-BA31-41AE04B105EE}" type="presParOf" srcId="{6D206E82-A54E-422C-8195-096CD4C2C78B}" destId="{EF1E5004-BA4A-484D-A122-93BE6FD61B90}" srcOrd="2" destOrd="0" presId="urn:microsoft.com/office/officeart/2008/layout/VerticalCurvedList"/>
    <dgm:cxn modelId="{3F9ED881-EDFB-4383-8DD2-64DAC41FB46D}" type="presParOf" srcId="{EF1E5004-BA4A-484D-A122-93BE6FD61B90}" destId="{06334597-3FC7-461F-A09E-56158DF6DD45}" srcOrd="0" destOrd="0" presId="urn:microsoft.com/office/officeart/2008/layout/VerticalCurvedList"/>
    <dgm:cxn modelId="{D977E850-B311-43DA-B763-9B2A7D42411B}" type="presParOf" srcId="{6D206E82-A54E-422C-8195-096CD4C2C78B}" destId="{3784D845-B186-4C85-9876-FBB90D085CFD}" srcOrd="3" destOrd="0" presId="urn:microsoft.com/office/officeart/2008/layout/VerticalCurvedList"/>
    <dgm:cxn modelId="{0F2BA113-1EAB-44E1-ACD5-173783434206}" type="presParOf" srcId="{6D206E82-A54E-422C-8195-096CD4C2C78B}" destId="{4B028385-1373-48DD-85F5-7C3E912FFD5D}" srcOrd="4" destOrd="0" presId="urn:microsoft.com/office/officeart/2008/layout/VerticalCurvedList"/>
    <dgm:cxn modelId="{9C905BE5-EFE4-471C-B1C4-C0F055F71184}" type="presParOf" srcId="{4B028385-1373-48DD-85F5-7C3E912FFD5D}" destId="{6FF75FD3-DD02-4C17-826A-75425E72434F}" srcOrd="0" destOrd="0" presId="urn:microsoft.com/office/officeart/2008/layout/VerticalCurvedList"/>
    <dgm:cxn modelId="{2E7953FA-2D18-4E34-A2D0-957031F50205}" type="presParOf" srcId="{6D206E82-A54E-422C-8195-096CD4C2C78B}" destId="{D626E69C-E243-4789-B302-B5535149A9BC}" srcOrd="5" destOrd="0" presId="urn:microsoft.com/office/officeart/2008/layout/VerticalCurvedList"/>
    <dgm:cxn modelId="{EA904D72-CB24-426D-BE92-39DC1CBCB85D}" type="presParOf" srcId="{6D206E82-A54E-422C-8195-096CD4C2C78B}" destId="{2897D87E-5BF3-4899-8A9F-8DC857813B66}" srcOrd="6" destOrd="0" presId="urn:microsoft.com/office/officeart/2008/layout/VerticalCurvedList"/>
    <dgm:cxn modelId="{82630F24-B8CD-4A59-A19C-38351C0C44C8}" type="presParOf" srcId="{2897D87E-5BF3-4899-8A9F-8DC857813B66}" destId="{F1F84AD3-81D4-4A3E-8EB8-16CD3C4989F8}" srcOrd="0" destOrd="0" presId="urn:microsoft.com/office/officeart/2008/layout/VerticalCurvedList"/>
    <dgm:cxn modelId="{FFAEC7F1-7246-4484-BD47-052EFD8AFB74}" type="presParOf" srcId="{6D206E82-A54E-422C-8195-096CD4C2C78B}" destId="{38670CEE-5177-4389-9D71-E4972060D103}" srcOrd="7" destOrd="0" presId="urn:microsoft.com/office/officeart/2008/layout/VerticalCurvedList"/>
    <dgm:cxn modelId="{393D0F8E-3922-423C-8C22-CE80A851D379}" type="presParOf" srcId="{6D206E82-A54E-422C-8195-096CD4C2C78B}" destId="{6C090E41-D3A2-4D05-9A8F-CA8661B5F411}" srcOrd="8" destOrd="0" presId="urn:microsoft.com/office/officeart/2008/layout/VerticalCurvedList"/>
    <dgm:cxn modelId="{E0EB820D-E10B-4AFE-A888-B795701167AD}" type="presParOf" srcId="{6C090E41-D3A2-4D05-9A8F-CA8661B5F411}" destId="{58FC25EA-1AD7-4731-8FC4-205A0EE32C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7A503-35B4-4CAC-9507-C6532663F284}">
      <dsp:nvSpPr>
        <dsp:cNvPr id="0" name=""/>
        <dsp:cNvSpPr/>
      </dsp:nvSpPr>
      <dsp:spPr>
        <a:xfrm>
          <a:off x="-4873049" y="-746779"/>
          <a:ext cx="5803907" cy="5803907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E0D5C-3EF5-46B2-B896-F9C42C9238A1}">
      <dsp:nvSpPr>
        <dsp:cNvPr id="0" name=""/>
        <dsp:cNvSpPr/>
      </dsp:nvSpPr>
      <dsp:spPr>
        <a:xfrm>
          <a:off x="487474" y="331379"/>
          <a:ext cx="6901812" cy="66310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339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dirty="0">
              <a:latin typeface="Museo Sans 300" panose="02000000000000000000" pitchFamily="50" charset="0"/>
            </a:rPr>
            <a:t>Generalidades</a:t>
          </a:r>
          <a:endParaRPr lang="es-SV" sz="3400" kern="1200" dirty="0"/>
        </a:p>
      </dsp:txBody>
      <dsp:txXfrm>
        <a:off x="487474" y="331379"/>
        <a:ext cx="6901812" cy="663103"/>
      </dsp:txXfrm>
    </dsp:sp>
    <dsp:sp modelId="{06334597-3FC7-461F-A09E-56158DF6DD45}">
      <dsp:nvSpPr>
        <dsp:cNvPr id="0" name=""/>
        <dsp:cNvSpPr/>
      </dsp:nvSpPr>
      <dsp:spPr>
        <a:xfrm>
          <a:off x="73034" y="248491"/>
          <a:ext cx="828879" cy="82887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4D845-B186-4C85-9876-FBB90D085CFD}">
      <dsp:nvSpPr>
        <dsp:cNvPr id="0" name=""/>
        <dsp:cNvSpPr/>
      </dsp:nvSpPr>
      <dsp:spPr>
        <a:xfrm>
          <a:off x="867647" y="1326207"/>
          <a:ext cx="6521640" cy="66310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339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dirty="0">
              <a:latin typeface="Museo Sans 300" panose="02000000000000000000" pitchFamily="50" charset="0"/>
            </a:rPr>
            <a:t>Base legal</a:t>
          </a:r>
          <a:endParaRPr lang="es-SV" sz="3400" kern="1200" dirty="0">
            <a:latin typeface="Museo Sans 300" panose="02000000000000000000" pitchFamily="50" charset="0"/>
          </a:endParaRPr>
        </a:p>
      </dsp:txBody>
      <dsp:txXfrm>
        <a:off x="867647" y="1326207"/>
        <a:ext cx="6521640" cy="663103"/>
      </dsp:txXfrm>
    </dsp:sp>
    <dsp:sp modelId="{6FF75FD3-DD02-4C17-826A-75425E72434F}">
      <dsp:nvSpPr>
        <dsp:cNvPr id="0" name=""/>
        <dsp:cNvSpPr/>
      </dsp:nvSpPr>
      <dsp:spPr>
        <a:xfrm>
          <a:off x="453207" y="1243319"/>
          <a:ext cx="828879" cy="82887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6E69C-E243-4789-B302-B5535149A9BC}">
      <dsp:nvSpPr>
        <dsp:cNvPr id="0" name=""/>
        <dsp:cNvSpPr/>
      </dsp:nvSpPr>
      <dsp:spPr>
        <a:xfrm>
          <a:off x="867647" y="2321036"/>
          <a:ext cx="6521640" cy="66310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339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dirty="0">
              <a:latin typeface="Museo Sans 300" panose="02000000000000000000" pitchFamily="50" charset="0"/>
            </a:rPr>
            <a:t>VARE-SIPU</a:t>
          </a:r>
          <a:endParaRPr lang="es-SV" sz="3400" kern="1200" dirty="0"/>
        </a:p>
      </dsp:txBody>
      <dsp:txXfrm>
        <a:off x="867647" y="2321036"/>
        <a:ext cx="6521640" cy="663103"/>
      </dsp:txXfrm>
    </dsp:sp>
    <dsp:sp modelId="{F1F84AD3-81D4-4A3E-8EB8-16CD3C4989F8}">
      <dsp:nvSpPr>
        <dsp:cNvPr id="0" name=""/>
        <dsp:cNvSpPr/>
      </dsp:nvSpPr>
      <dsp:spPr>
        <a:xfrm>
          <a:off x="453207" y="2238148"/>
          <a:ext cx="828879" cy="82887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70CEE-5177-4389-9D71-E4972060D103}">
      <dsp:nvSpPr>
        <dsp:cNvPr id="0" name=""/>
        <dsp:cNvSpPr/>
      </dsp:nvSpPr>
      <dsp:spPr>
        <a:xfrm>
          <a:off x="487474" y="3315864"/>
          <a:ext cx="6901812" cy="66310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339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SV" sz="3400" kern="1200" dirty="0">
              <a:latin typeface="Museo Sans 300" pitchFamily="50" charset="0"/>
            </a:rPr>
            <a:t>Análisis de registros excluidos</a:t>
          </a:r>
          <a:endParaRPr lang="es-SV" sz="3400" kern="1200" dirty="0"/>
        </a:p>
      </dsp:txBody>
      <dsp:txXfrm>
        <a:off x="487474" y="3315864"/>
        <a:ext cx="6901812" cy="663103"/>
      </dsp:txXfrm>
    </dsp:sp>
    <dsp:sp modelId="{58FC25EA-1AD7-4731-8FC4-205A0EE32C34}">
      <dsp:nvSpPr>
        <dsp:cNvPr id="0" name=""/>
        <dsp:cNvSpPr/>
      </dsp:nvSpPr>
      <dsp:spPr>
        <a:xfrm>
          <a:off x="73034" y="3232976"/>
          <a:ext cx="828879" cy="82887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D620F-C0BE-47F1-A1FE-A5662F7BB76F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FA065-9010-4A9E-943F-D4D0C817002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7969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validador.ssf.gob.sv/sipu/pagos_sp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hyperlink" Target="mailto:jmendoza@ssf.gob.s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entralinformacion@ssf.gob.sv" TargetMode="External"/><Relationship Id="rId5" Type="http://schemas.openxmlformats.org/officeDocument/2006/relationships/hyperlink" Target="mailto:z@ssf.gob.sv" TargetMode="Externa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1491859-2056-EC4B-911C-07CD950F8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038" y="1277500"/>
            <a:ext cx="1559253" cy="183360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862E1B3-153F-2140-BED0-1E0D85E34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305" y="1359094"/>
            <a:ext cx="2734910" cy="1689630"/>
          </a:xfrm>
          <a:prstGeom prst="rect">
            <a:avLst/>
          </a:prstGeom>
        </p:spPr>
      </p:pic>
      <p:sp>
        <p:nvSpPr>
          <p:cNvPr id="4" name="4 Rectángulo">
            <a:extLst>
              <a:ext uri="{FF2B5EF4-FFF2-40B4-BE49-F238E27FC236}">
                <a16:creationId xmlns:a16="http://schemas.microsoft.com/office/drawing/2014/main" id="{DBE0F71A-49D0-2ECD-58F9-7245768AD597}"/>
              </a:ext>
            </a:extLst>
          </p:cNvPr>
          <p:cNvSpPr/>
          <p:nvPr/>
        </p:nvSpPr>
        <p:spPr>
          <a:xfrm>
            <a:off x="665826" y="3746892"/>
            <a:ext cx="104845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sz="3200" b="1" dirty="0">
                <a:solidFill>
                  <a:schemeClr val="bg1"/>
                </a:solidFill>
                <a:latin typeface="Bembo Std" panose="02020605060306020A03" pitchFamily="18" charset="0"/>
              </a:rPr>
              <a:t>Sistema Único de Validación y Recepción de Información </a:t>
            </a:r>
            <a:r>
              <a:rPr lang="es-SV" sz="3200" b="1" dirty="0">
                <a:solidFill>
                  <a:schemeClr val="bg1"/>
                </a:solidFill>
                <a:latin typeface="Bembo Std" panose="02020605060306020A03" pitchFamily="18" charset="0"/>
              </a:rPr>
              <a:t>de pagos previsionales (</a:t>
            </a:r>
            <a:r>
              <a:rPr lang="es-UY" sz="3200" b="1" dirty="0">
                <a:solidFill>
                  <a:schemeClr val="bg1"/>
                </a:solidFill>
                <a:latin typeface="Bembo Std" panose="02020605060306020A03" pitchFamily="18" charset="0"/>
              </a:rPr>
              <a:t>VARE – SIPU)</a:t>
            </a:r>
            <a:endParaRPr lang="es-SV" sz="3200" b="1" dirty="0">
              <a:solidFill>
                <a:schemeClr val="bg1"/>
              </a:solidFill>
              <a:latin typeface="Bembo Std" panose="02020605060306020A03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02E5504-ADC4-01EA-0267-B873B9AB8E87}"/>
              </a:ext>
            </a:extLst>
          </p:cNvPr>
          <p:cNvSpPr txBox="1"/>
          <p:nvPr/>
        </p:nvSpPr>
        <p:spPr>
          <a:xfrm>
            <a:off x="4856131" y="5854481"/>
            <a:ext cx="219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Bembo Std" panose="02020605060306020A03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507145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2157273" y="462764"/>
            <a:ext cx="75125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Descarga de los esquemas desde la página web de la SSF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44C170D-5B95-F96B-FDF9-A698CF4523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796" y="2036065"/>
            <a:ext cx="10245497" cy="356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8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2157273" y="462764"/>
            <a:ext cx="75125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Características del archivo XML de pagos previsionales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74D4E9A-7B47-76DF-B2CF-DF2E574A7867}"/>
              </a:ext>
            </a:extLst>
          </p:cNvPr>
          <p:cNvSpPr txBox="1"/>
          <p:nvPr/>
        </p:nvSpPr>
        <p:spPr>
          <a:xfrm>
            <a:off x="474166" y="1734518"/>
            <a:ext cx="114078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s-SV" sz="2000" dirty="0">
                <a:latin typeface="Museo Sans 300" panose="02000000000000000000" pitchFamily="50" charset="0"/>
              </a:rPr>
              <a:t>Estructura del nodo raíz de los archivos XML</a:t>
            </a:r>
          </a:p>
          <a:p>
            <a:pPr lvl="2"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es-SV" sz="2000" dirty="0">
              <a:latin typeface="Museo Sans 300" panose="02000000000000000000" pitchFamily="50" charset="0"/>
            </a:endParaRPr>
          </a:p>
          <a:p>
            <a:pPr lvl="1"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s-SV" sz="2000" dirty="0">
                <a:latin typeface="Museo Sans 300" panose="02000000000000000000" pitchFamily="50" charset="0"/>
              </a:rPr>
              <a:t>El nombre del nodo debe ser </a:t>
            </a:r>
            <a:r>
              <a:rPr lang="es-SV" sz="2000" b="1" dirty="0" err="1">
                <a:latin typeface="Museo Sans 300" panose="02000000000000000000" pitchFamily="50" charset="0"/>
              </a:rPr>
              <a:t>sipu</a:t>
            </a:r>
            <a:endParaRPr lang="es-SV" sz="2000" b="1" dirty="0">
              <a:latin typeface="Museo Sans 300" panose="02000000000000000000" pitchFamily="50" charset="0"/>
            </a:endParaRPr>
          </a:p>
          <a:p>
            <a:pPr lvl="2"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endParaRPr lang="es-SV" sz="2000" dirty="0">
              <a:latin typeface="Museo Sans 300" panose="02000000000000000000" pitchFamily="50" charset="0"/>
            </a:endParaRPr>
          </a:p>
          <a:p>
            <a:pPr lvl="1"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s-SV" sz="2000" dirty="0">
                <a:latin typeface="Museo Sans 300" panose="02000000000000000000" pitchFamily="50" charset="0"/>
              </a:rPr>
              <a:t>El espacio de nombres principal debe ser: </a:t>
            </a:r>
            <a:r>
              <a:rPr lang="it-IT" sz="2000" dirty="0">
                <a:solidFill>
                  <a:srgbClr val="0563C1"/>
                </a:solidFill>
                <a:latin typeface="Museo Sans 300" panose="02000000000000000000" pitchFamily="50" charset="0"/>
              </a:rPr>
              <a:t>http://validador.ssf.gob.sv/sipu/pagos_spu</a:t>
            </a:r>
            <a:endParaRPr lang="es-SV" sz="2000" dirty="0">
              <a:latin typeface="Museo Sans 300" panose="02000000000000000000" pitchFamily="50" charset="0"/>
            </a:endParaRPr>
          </a:p>
          <a:p>
            <a:pPr marL="630936" lvl="2" indent="0"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endParaRPr lang="es-SV" sz="2000" dirty="0">
              <a:latin typeface="Museo Sans 300" panose="02000000000000000000" pitchFamily="50" charset="0"/>
            </a:endParaRPr>
          </a:p>
          <a:p>
            <a:pPr marL="630936" lvl="2" indent="0"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es-SV" sz="2000" dirty="0">
                <a:latin typeface="Museo Sans 300" panose="02000000000000000000" pitchFamily="50" charset="0"/>
              </a:rPr>
              <a:t>Ejemplo:		</a:t>
            </a:r>
            <a:endParaRPr lang="it-IT" sz="2000" dirty="0">
              <a:latin typeface="Museo Sans 300" panose="02000000000000000000" pitchFamily="50" charset="0"/>
            </a:endParaRPr>
          </a:p>
          <a:p>
            <a:pPr marL="914400" lvl="3" indent="0"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it-IT" sz="2000" dirty="0">
                <a:latin typeface="Museo Sans 300" panose="02000000000000000000" pitchFamily="50" charset="0"/>
              </a:rPr>
              <a:t>xmlns:xs="http://www.w3.org/2001/XMLSchema"</a:t>
            </a:r>
          </a:p>
          <a:p>
            <a:pPr marL="914400" lvl="3" indent="0"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it-IT" sz="2000" dirty="0">
                <a:latin typeface="Museo Sans 300" panose="02000000000000000000" pitchFamily="50" charset="0"/>
              </a:rPr>
              <a:t>xmlns:tns=</a:t>
            </a:r>
            <a:r>
              <a:rPr lang="it-IT" sz="2000" dirty="0">
                <a:latin typeface="Museo Sans 300" panose="02000000000000000000" pitchFamily="50" charset="0"/>
                <a:hlinkClick r:id="rId4"/>
              </a:rPr>
              <a:t>http://validador.ssf.gob.sv/sipu/pagos_spu</a:t>
            </a:r>
            <a:endParaRPr lang="it-IT" sz="2000" dirty="0">
              <a:latin typeface="Museo Sans 300" panose="02000000000000000000" pitchFamily="50" charset="0"/>
            </a:endParaRPr>
          </a:p>
          <a:p>
            <a:pPr marL="914400" lvl="3" indent="0"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endParaRPr lang="es-SV" sz="2000" dirty="0">
              <a:latin typeface="Museo Sans 300" panose="02000000000000000000" pitchFamily="50" charset="0"/>
            </a:endParaRP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s-HN" sz="2000" dirty="0">
                <a:latin typeface="Museo Sans 300" panose="02000000000000000000" pitchFamily="50" charset="0"/>
              </a:rPr>
              <a:t>Restricciones en los datos según XSD</a:t>
            </a:r>
          </a:p>
        </p:txBody>
      </p:sp>
    </p:spTree>
    <p:extLst>
      <p:ext uri="{BB962C8B-B14F-4D97-AF65-F5344CB8AC3E}">
        <p14:creationId xmlns:p14="http://schemas.microsoft.com/office/powerpoint/2010/main" val="187009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2157273" y="462764"/>
            <a:ext cx="75125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Requerimientos técnicos</a:t>
            </a:r>
          </a:p>
        </p:txBody>
      </p:sp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66F1A607-FB6C-4921-D48B-67B3D99D7543}"/>
              </a:ext>
            </a:extLst>
          </p:cNvPr>
          <p:cNvSpPr txBox="1">
            <a:spLocks/>
          </p:cNvSpPr>
          <p:nvPr/>
        </p:nvSpPr>
        <p:spPr>
          <a:xfrm>
            <a:off x="2991393" y="1792897"/>
            <a:ext cx="5561775" cy="36724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6928" marR="0" lvl="1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tabLst/>
              <a:defRPr/>
            </a:pPr>
            <a:endParaRPr kumimoji="0" lang="es-SV" sz="2000" b="0" i="0" u="none" strike="noStrike" kern="1200" cap="none" spc="0" normalizeH="0" baseline="0" noProof="0" dirty="0">
              <a:ln>
                <a:noFill/>
              </a:ln>
              <a:solidFill>
                <a:srgbClr val="111E60"/>
              </a:solidFill>
              <a:effectLst/>
              <a:uLnTx/>
              <a:uFillTx/>
              <a:latin typeface="Museo 900" pitchFamily="50" charset="0"/>
            </a:endParaRPr>
          </a:p>
          <a:p>
            <a:pPr marL="566928" marR="0" lvl="1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srgbClr val="111E60"/>
                </a:solidFill>
                <a:effectLst/>
                <a:uLnTx/>
                <a:uFillTx/>
                <a:latin typeface="Bembo Std" panose="02020605060306020A03" pitchFamily="18" charset="0"/>
              </a:rPr>
              <a:t>Navegadores</a:t>
            </a:r>
            <a:endParaRPr kumimoji="0" lang="es-SV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 Std" panose="02020605060306020A03" pitchFamily="18" charset="0"/>
            </a:endParaRPr>
          </a:p>
          <a:p>
            <a:pPr marL="603504" marR="0" lvl="2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68000"/>
              <a:buFont typeface="Wingdings" pitchFamily="2" charset="2"/>
              <a:buChar char="ü"/>
              <a:tabLst/>
              <a:defRPr/>
            </a:pPr>
            <a:endParaRPr kumimoji="0" lang="es-SV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3504" marR="0" lvl="2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68000"/>
              <a:buFont typeface="Wingdings" pitchFamily="2" charset="2"/>
              <a:buChar char="ü"/>
              <a:tabLst/>
              <a:defRPr/>
            </a:pPr>
            <a:endParaRPr kumimoji="0" lang="es-SV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3504" marR="0" lvl="2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68000"/>
              <a:buFont typeface="Arial" panose="020B0604020202020204" pitchFamily="34" charset="0"/>
              <a:buNone/>
              <a:tabLst/>
              <a:defRPr/>
            </a:pPr>
            <a:r>
              <a:rPr kumimoji="0" lang="es-SV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s-SV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useo Sans 300" pitchFamily="50" charset="0"/>
              </a:rPr>
              <a:t>::  </a:t>
            </a:r>
            <a:r>
              <a:rPr kumimoji="0" lang="es-SV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useo Sans 300" pitchFamily="50" charset="0"/>
              </a:rPr>
              <a:t>Firefox</a:t>
            </a:r>
            <a:endParaRPr kumimoji="0" lang="es-SV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useo Sans 300" pitchFamily="50" charset="0"/>
            </a:endParaRPr>
          </a:p>
          <a:p>
            <a:pPr marL="603504" marR="0" lvl="2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68000"/>
              <a:buFont typeface="Arial" panose="020B0604020202020204" pitchFamily="34" charset="0"/>
              <a:buNone/>
              <a:tabLst/>
              <a:defRPr/>
            </a:pPr>
            <a:endParaRPr kumimoji="0" lang="es-SV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useo Sans 300" pitchFamily="50" charset="0"/>
            </a:endParaRPr>
          </a:p>
          <a:p>
            <a:pPr marL="603504" marR="0" lvl="2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68000"/>
              <a:buFont typeface="Wingdings" pitchFamily="2" charset="2"/>
              <a:buChar char="ü"/>
              <a:tabLst/>
              <a:defRPr/>
            </a:pPr>
            <a:endParaRPr kumimoji="0" lang="es-SV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useo Sans 300" pitchFamily="50" charset="0"/>
            </a:endParaRPr>
          </a:p>
          <a:p>
            <a:pPr marL="603504" marR="0" lvl="2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68000"/>
              <a:buFont typeface="Arial" panose="020B0604020202020204" pitchFamily="34" charset="0"/>
              <a:buNone/>
              <a:tabLst/>
              <a:defRPr/>
            </a:pPr>
            <a:r>
              <a:rPr kumimoji="0" lang="es-SV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useo Sans 300" pitchFamily="50" charset="0"/>
              </a:rPr>
              <a:t>         ::  Google </a:t>
            </a:r>
            <a:r>
              <a:rPr kumimoji="0" lang="es-SV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useo Sans 300" pitchFamily="50" charset="0"/>
              </a:rPr>
              <a:t>Chrome</a:t>
            </a:r>
            <a:endParaRPr kumimoji="0" lang="es-SV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useo Sans 300" pitchFamily="50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SV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SV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SV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n 2">
            <a:extLst>
              <a:ext uri="{FF2B5EF4-FFF2-40B4-BE49-F238E27FC236}">
                <a16:creationId xmlns:a16="http://schemas.microsoft.com/office/drawing/2014/main" id="{BB895181-00D6-ABB9-2826-B62481961A9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12124" y="3018695"/>
            <a:ext cx="566977" cy="530398"/>
          </a:xfrm>
          <a:prstGeom prst="rect">
            <a:avLst/>
          </a:prstGeom>
        </p:spPr>
      </p:pic>
      <p:pic>
        <p:nvPicPr>
          <p:cNvPr id="9" name="Imagen 6">
            <a:extLst>
              <a:ext uri="{FF2B5EF4-FFF2-40B4-BE49-F238E27FC236}">
                <a16:creationId xmlns:a16="http://schemas.microsoft.com/office/drawing/2014/main" id="{776E9107-B71C-DDBA-BD9C-88DFDA209C1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25461" y="3969408"/>
            <a:ext cx="792549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2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2157273" y="462764"/>
            <a:ext cx="75125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Usuario para acceder al VARE</a:t>
            </a:r>
          </a:p>
          <a:p>
            <a:pPr algn="ctr"/>
            <a:r>
              <a:rPr lang="es-MX" sz="2800" b="1" dirty="0">
                <a:latin typeface="Bembo Std" panose="02020605060306020A03" pitchFamily="18" charset="0"/>
              </a:rPr>
              <a:t>Crear Solicitud en el Sistema de Trámites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0092D094-CEB6-452C-5F6A-9B74933C8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893" y="1561989"/>
            <a:ext cx="43243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>
            <a:extLst>
              <a:ext uri="{FF2B5EF4-FFF2-40B4-BE49-F238E27FC236}">
                <a16:creationId xmlns:a16="http://schemas.microsoft.com/office/drawing/2014/main" id="{42B05588-B40D-C07F-9C89-72A3E15F0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347" y="4337092"/>
            <a:ext cx="8963246" cy="2228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4881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2157273" y="462764"/>
            <a:ext cx="75125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Recomendaciones generales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5F9AEB6-EA2C-0AA1-3368-971AE242B3B8}"/>
              </a:ext>
            </a:extLst>
          </p:cNvPr>
          <p:cNvSpPr txBox="1"/>
          <p:nvPr/>
        </p:nvSpPr>
        <p:spPr>
          <a:xfrm>
            <a:off x="987974" y="1627986"/>
            <a:ext cx="102140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s-SV" sz="2000" dirty="0">
                <a:latin typeface="Museo Sans 300" pitchFamily="50" charset="0"/>
              </a:rPr>
              <a:t>Las entidades no deben modificar el formato original. Hacer uso del esquema proporcionado. </a:t>
            </a:r>
          </a:p>
          <a:p>
            <a:pPr marL="514350" indent="-514350" algn="just">
              <a:buAutoNum type="arabicPeriod"/>
            </a:pPr>
            <a:r>
              <a:rPr lang="es-SV" sz="2000" dirty="0">
                <a:latin typeface="Museo Sans 300" pitchFamily="50" charset="0"/>
              </a:rPr>
              <a:t>Revisar la información previa a ser enviada.</a:t>
            </a:r>
          </a:p>
          <a:p>
            <a:pPr marL="514350" indent="-514350" algn="just">
              <a:buAutoNum type="arabicPeriod"/>
            </a:pPr>
            <a:r>
              <a:rPr lang="es-SV" sz="2000" dirty="0">
                <a:latin typeface="Museo Sans 300" pitchFamily="50" charset="0"/>
              </a:rPr>
              <a:t>Cumplir con el plazo establecido en normativa para la remisión de los pagos previsionales y de salud.</a:t>
            </a:r>
          </a:p>
          <a:p>
            <a:pPr marL="514350" indent="-514350" algn="just">
              <a:buAutoNum type="arabicPeriod"/>
            </a:pPr>
            <a:r>
              <a:rPr lang="es-SV" sz="2000" dirty="0">
                <a:latin typeface="Museo Sans 300" pitchFamily="50" charset="0"/>
              </a:rPr>
              <a:t>Se deben reportar los montos pagados en dólares de los Estados Unidos de América.</a:t>
            </a:r>
          </a:p>
          <a:p>
            <a:pPr marL="514350" indent="-514350" algn="just">
              <a:buAutoNum type="arabicPeriod"/>
            </a:pPr>
            <a:r>
              <a:rPr lang="es-SV" sz="2000" dirty="0">
                <a:latin typeface="Museo Sans 300" pitchFamily="50" charset="0"/>
              </a:rPr>
              <a:t>Todo envío debe acompañarse de la carta de envío que se genera desde el aplicativo VARE, la cual debe cargarse en el </a:t>
            </a:r>
            <a:r>
              <a:rPr lang="es-SV" sz="2000" b="1" dirty="0">
                <a:latin typeface="Museo Sans 300" pitchFamily="50" charset="0"/>
              </a:rPr>
              <a:t>Sistema de Envíos</a:t>
            </a:r>
            <a:r>
              <a:rPr lang="es-SV" sz="2000" dirty="0">
                <a:latin typeface="Museo Sans 300" pitchFamily="50" charset="0"/>
              </a:rPr>
              <a:t>, en el buzón: </a:t>
            </a:r>
            <a:r>
              <a:rPr lang="es-SV" sz="2000" b="1" dirty="0">
                <a:latin typeface="Museo Sans 300" pitchFamily="50" charset="0"/>
              </a:rPr>
              <a:t>RECEPCION_CONFIR_VARE</a:t>
            </a:r>
            <a:r>
              <a:rPr lang="es-SV" sz="2000" dirty="0">
                <a:latin typeface="Museo Sans 300" pitchFamily="50" charset="0"/>
              </a:rPr>
              <a:t>, </a:t>
            </a:r>
            <a:r>
              <a:rPr lang="es-SV" sz="2000" dirty="0" err="1">
                <a:latin typeface="Museo Sans 300" pitchFamily="50" charset="0"/>
              </a:rPr>
              <a:t>sub-buzón</a:t>
            </a:r>
            <a:r>
              <a:rPr lang="es-SV" sz="2000" dirty="0">
                <a:latin typeface="Museo Sans 300" pitchFamily="50" charset="0"/>
              </a:rPr>
              <a:t>: </a:t>
            </a:r>
            <a:r>
              <a:rPr lang="es-SV" sz="2000" b="1" dirty="0">
                <a:latin typeface="Museo Sans 300" pitchFamily="50" charset="0"/>
              </a:rPr>
              <a:t>SIPU - SISTEMA DE PLANILLA ÚNICA.</a:t>
            </a:r>
          </a:p>
          <a:p>
            <a:pPr marL="514350" indent="-514350" algn="just">
              <a:buAutoNum type="arabicPeriod"/>
            </a:pPr>
            <a:r>
              <a:rPr lang="es-SV" sz="2000" dirty="0">
                <a:latin typeface="Museo Sans 300" pitchFamily="50" charset="0"/>
              </a:rPr>
              <a:t>Los reenvíos deben solicitarlos a la Intendencia de Pensiones para su debida autorización.</a:t>
            </a:r>
          </a:p>
          <a:p>
            <a:pPr marL="514350" indent="-514350" algn="just">
              <a:buAutoNum type="arabicPeriod"/>
            </a:pPr>
            <a:r>
              <a:rPr lang="es-SV" sz="2000" dirty="0">
                <a:latin typeface="Museo Sans 300" pitchFamily="50" charset="0"/>
              </a:rPr>
              <a:t>Las prórrogas deberán solicitarlas al Comité de Normas del Banco Central de Reserva.</a:t>
            </a:r>
          </a:p>
          <a:p>
            <a:pPr marL="457200" indent="-457200" algn="just">
              <a:buFont typeface="+mj-lt"/>
              <a:buAutoNum type="arabicPeriod"/>
            </a:pPr>
            <a:endParaRPr lang="es-MX" sz="20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4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2157273" y="462764"/>
            <a:ext cx="75125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Plazo de envío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7AA4FC1-FE11-4A08-E7B6-841753388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046" y="2929804"/>
            <a:ext cx="1066278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srgbClr val="111E60"/>
                </a:solidFill>
                <a:latin typeface="Bembo Std" panose="02020605060306020A03" pitchFamily="18" charset="0"/>
                <a:ea typeface="Times New Roman" pitchFamily="18" charset="0"/>
                <a:cs typeface="Times New Roman" pitchFamily="18" charset="0"/>
              </a:rPr>
              <a:t>NSP-84 </a:t>
            </a:r>
            <a:r>
              <a:rPr lang="es-SV" b="1" dirty="0">
                <a:solidFill>
                  <a:srgbClr val="111E60"/>
                </a:solidFill>
                <a:latin typeface="Bembo Std" panose="02020605060306020A03" pitchFamily="18" charset="0"/>
              </a:rPr>
              <a:t>“Normas Técnicas para la implementación de la Planilla Única en el Sistema de Pensiones</a:t>
            </a:r>
            <a:r>
              <a:rPr lang="es-SV" b="1" dirty="0">
                <a:solidFill>
                  <a:srgbClr val="111E60"/>
                </a:solidFill>
                <a:latin typeface="Bembo Std" panose="02020605060306020A03" pitchFamily="18" charset="0"/>
                <a:cs typeface="Times New Roman" pitchFamily="18" charset="0"/>
              </a:rPr>
              <a:t>”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kumimoji="0" lang="es-ES_trad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useo Sans 300" pitchFamily="50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S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useo Sans 300" pitchFamily="50" charset="0"/>
                <a:ea typeface="Times New Roman" pitchFamily="18" charset="0"/>
                <a:cs typeface="Times New Roman" pitchFamily="18" charset="0"/>
              </a:rPr>
              <a:t>Artículo 5, inciso cuarto: “las instituciones recaudadoras deberán informar a esta Superintendencia </a:t>
            </a:r>
            <a:r>
              <a:rPr kumimoji="0" lang="es-S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Museo Sans 300" pitchFamily="50" charset="0"/>
                <a:ea typeface="Times New Roman" pitchFamily="18" charset="0"/>
                <a:cs typeface="Times New Roman" pitchFamily="18" charset="0"/>
              </a:rPr>
              <a:t>diariamente o en tiempo real</a:t>
            </a:r>
            <a:r>
              <a:rPr kumimoji="0" lang="es-S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useo Sans 300" pitchFamily="50" charset="0"/>
                <a:ea typeface="Times New Roman" pitchFamily="18" charset="0"/>
                <a:cs typeface="Times New Roman" pitchFamily="18" charset="0"/>
              </a:rPr>
              <a:t>, el pago de planillas generadas a través del Sistema de Planilla Única, conforme a las especificaciones técnicas que se establezcan para tal efecto”</a:t>
            </a:r>
            <a:endParaRPr kumimoji="0" lang="es-ES_trad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useo Sans 300" pitchFamily="50" charset="0"/>
              <a:ea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_trad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useo Sans 300" pitchFamily="50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_trad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useo Sans 300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21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2157273" y="462764"/>
            <a:ext cx="75125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Contactos</a:t>
            </a:r>
          </a:p>
        </p:txBody>
      </p:sp>
      <p:pic>
        <p:nvPicPr>
          <p:cNvPr id="2" name="6 Imagen" descr="77068402-icono-de-contacto-de-la-persona-vector-azul-botones.jpg">
            <a:extLst>
              <a:ext uri="{FF2B5EF4-FFF2-40B4-BE49-F238E27FC236}">
                <a16:creationId xmlns:a16="http://schemas.microsoft.com/office/drawing/2014/main" id="{78EF862C-8836-8FBA-8603-DD6AEACCC69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 l="49048"/>
          <a:stretch>
            <a:fillRect/>
          </a:stretch>
        </p:blipFill>
        <p:spPr>
          <a:xfrm>
            <a:off x="1537064" y="819150"/>
            <a:ext cx="1431916" cy="3048000"/>
          </a:xfrm>
          <a:prstGeom prst="rect">
            <a:avLst/>
          </a:prstGeom>
        </p:spPr>
      </p:pic>
      <p:sp>
        <p:nvSpPr>
          <p:cNvPr id="6" name="7 CuadroTexto">
            <a:extLst>
              <a:ext uri="{FF2B5EF4-FFF2-40B4-BE49-F238E27FC236}">
                <a16:creationId xmlns:a16="http://schemas.microsoft.com/office/drawing/2014/main" id="{8CE49988-983F-7E3D-2AA7-08706C64ED42}"/>
              </a:ext>
            </a:extLst>
          </p:cNvPr>
          <p:cNvSpPr txBox="1"/>
          <p:nvPr/>
        </p:nvSpPr>
        <p:spPr>
          <a:xfrm>
            <a:off x="2968980" y="1063534"/>
            <a:ext cx="5810585" cy="11695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dirty="0">
                <a:latin typeface="Museo Sans 300" pitchFamily="50" charset="0"/>
              </a:rPr>
              <a:t>Lic. Juan Carlos Delgado</a:t>
            </a:r>
          </a:p>
          <a:p>
            <a:r>
              <a:rPr lang="es-SV" sz="1600" dirty="0">
                <a:latin typeface="Museo Sans 300" pitchFamily="50" charset="0"/>
              </a:rPr>
              <a:t>Jefe del Depto. de Afiliaciones y Beneficios</a:t>
            </a:r>
          </a:p>
          <a:p>
            <a:r>
              <a:rPr lang="es-SV" dirty="0">
                <a:latin typeface="Museo Sans 300" pitchFamily="50" charset="0"/>
              </a:rPr>
              <a:t>Correo:</a:t>
            </a:r>
            <a:r>
              <a:rPr lang="es-SV" dirty="0">
                <a:latin typeface="Museo Sans 300" pitchFamily="50" charset="0"/>
                <a:hlinkClick r:id="rId5"/>
              </a:rPr>
              <a:t> juan.delgado@ssf.gob.sv </a:t>
            </a:r>
          </a:p>
          <a:p>
            <a:r>
              <a:rPr lang="es-SV" dirty="0">
                <a:latin typeface="Museo Sans 300" pitchFamily="50" charset="0"/>
              </a:rPr>
              <a:t>Teléfono</a:t>
            </a:r>
            <a:r>
              <a:rPr lang="es-SV" sz="1600" dirty="0">
                <a:latin typeface="Museo Sans 300" pitchFamily="50" charset="0"/>
              </a:rPr>
              <a:t>: 2268-5700 Ext. 2957</a:t>
            </a:r>
            <a:endParaRPr lang="es-SV" dirty="0">
              <a:highlight>
                <a:srgbClr val="FFFF00"/>
              </a:highlight>
              <a:latin typeface="Museo Sans 300" pitchFamily="50" charset="0"/>
            </a:endParaRPr>
          </a:p>
        </p:txBody>
      </p:sp>
      <p:sp>
        <p:nvSpPr>
          <p:cNvPr id="7" name="8 CuadroTexto">
            <a:extLst>
              <a:ext uri="{FF2B5EF4-FFF2-40B4-BE49-F238E27FC236}">
                <a16:creationId xmlns:a16="http://schemas.microsoft.com/office/drawing/2014/main" id="{626C2CDA-DE27-909E-7898-97DEF5730308}"/>
              </a:ext>
            </a:extLst>
          </p:cNvPr>
          <p:cNvSpPr txBox="1"/>
          <p:nvPr/>
        </p:nvSpPr>
        <p:spPr>
          <a:xfrm>
            <a:off x="3160450" y="5272076"/>
            <a:ext cx="4659847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dirty="0">
                <a:latin typeface="Museo Sans 300" pitchFamily="50" charset="0"/>
              </a:rPr>
              <a:t>Buzón Central de Información</a:t>
            </a:r>
          </a:p>
          <a:p>
            <a:r>
              <a:rPr lang="es-SV" dirty="0">
                <a:latin typeface="Museo Sans 300" pitchFamily="50" charset="0"/>
              </a:rPr>
              <a:t>Correo: </a:t>
            </a:r>
            <a:r>
              <a:rPr lang="es-SV" dirty="0">
                <a:latin typeface="Museo Sans 300" pitchFamily="50" charset="0"/>
                <a:hlinkClick r:id="rId6"/>
              </a:rPr>
              <a:t>centralinformacion@ssf.gob.sv</a:t>
            </a:r>
            <a:endParaRPr lang="es-SV" dirty="0">
              <a:latin typeface="Museo Sans 300" pitchFamily="50" charset="0"/>
            </a:endParaRPr>
          </a:p>
          <a:p>
            <a:r>
              <a:rPr lang="es-SV" dirty="0">
                <a:latin typeface="Museo Sans 300" pitchFamily="50" charset="0"/>
              </a:rPr>
              <a:t>Teléfono</a:t>
            </a:r>
            <a:r>
              <a:rPr lang="es-SV" sz="1600" dirty="0">
                <a:latin typeface="Museo Sans 300" pitchFamily="50" charset="0"/>
              </a:rPr>
              <a:t>: 2268-5700 Ext. 2988</a:t>
            </a:r>
            <a:endParaRPr lang="es-SV" dirty="0">
              <a:latin typeface="Museo Sans 300" pitchFamily="50" charset="0"/>
            </a:endParaRPr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2DA4E768-4882-6DC4-467C-443B6DD068E7}"/>
              </a:ext>
            </a:extLst>
          </p:cNvPr>
          <p:cNvSpPr txBox="1"/>
          <p:nvPr/>
        </p:nvSpPr>
        <p:spPr>
          <a:xfrm>
            <a:off x="3048001" y="3826888"/>
            <a:ext cx="5358138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dirty="0">
                <a:latin typeface="Museo Sans 300" pitchFamily="50" charset="0"/>
              </a:rPr>
              <a:t>Ing. Alam Avilés</a:t>
            </a:r>
          </a:p>
          <a:p>
            <a:r>
              <a:rPr lang="es-SV" dirty="0">
                <a:latin typeface="Museo Sans 300" pitchFamily="50" charset="0"/>
              </a:rPr>
              <a:t>Analista Programador</a:t>
            </a:r>
          </a:p>
          <a:p>
            <a:r>
              <a:rPr lang="es-SV" dirty="0">
                <a:latin typeface="Museo Sans 300" pitchFamily="50" charset="0"/>
              </a:rPr>
              <a:t>Correo: </a:t>
            </a:r>
            <a:r>
              <a:rPr lang="es-SV" dirty="0">
                <a:latin typeface="Museo Sans 300" pitchFamily="50" charset="0"/>
                <a:hlinkClick r:id="rId7"/>
              </a:rPr>
              <a:t>alam.aviles@ssf.gob.sv</a:t>
            </a:r>
            <a:r>
              <a:rPr lang="es-SV" dirty="0">
                <a:latin typeface="Museo Sans 300" pitchFamily="50" charset="0"/>
              </a:rPr>
              <a:t>  </a:t>
            </a:r>
          </a:p>
          <a:p>
            <a:r>
              <a:rPr lang="es-SV" dirty="0">
                <a:latin typeface="Museo Sans 300" pitchFamily="50" charset="0"/>
              </a:rPr>
              <a:t>Teléfono: </a:t>
            </a:r>
            <a:r>
              <a:rPr lang="es-SV" sz="1600" dirty="0">
                <a:latin typeface="Museo Sans 300" pitchFamily="50" charset="0"/>
              </a:rPr>
              <a:t>2268-5700 Ext. 2763</a:t>
            </a:r>
            <a:endParaRPr lang="es-SV" dirty="0">
              <a:latin typeface="Museo Sans 300" pitchFamily="50" charset="0"/>
            </a:endParaRPr>
          </a:p>
        </p:txBody>
      </p:sp>
      <p:pic>
        <p:nvPicPr>
          <p:cNvPr id="10" name="11 Imagen" descr="77068402-icono-de-contacto-de-la-persona-vector-azul-botones.jpg">
            <a:extLst>
              <a:ext uri="{FF2B5EF4-FFF2-40B4-BE49-F238E27FC236}">
                <a16:creationId xmlns:a16="http://schemas.microsoft.com/office/drawing/2014/main" id="{FC9E9F78-F77C-B16C-8997-7268C4E895B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 l="49048"/>
          <a:stretch>
            <a:fillRect/>
          </a:stretch>
        </p:blipFill>
        <p:spPr>
          <a:xfrm>
            <a:off x="1581695" y="3638551"/>
            <a:ext cx="1466305" cy="3219450"/>
          </a:xfrm>
          <a:prstGeom prst="rect">
            <a:avLst/>
          </a:prstGeom>
        </p:spPr>
      </p:pic>
      <p:sp>
        <p:nvSpPr>
          <p:cNvPr id="11" name="12 CuadroTexto">
            <a:extLst>
              <a:ext uri="{FF2B5EF4-FFF2-40B4-BE49-F238E27FC236}">
                <a16:creationId xmlns:a16="http://schemas.microsoft.com/office/drawing/2014/main" id="{01F3BD77-E5F2-3100-5F86-F5183252A433}"/>
              </a:ext>
            </a:extLst>
          </p:cNvPr>
          <p:cNvSpPr txBox="1"/>
          <p:nvPr/>
        </p:nvSpPr>
        <p:spPr>
          <a:xfrm>
            <a:off x="2968980" y="2385491"/>
            <a:ext cx="602793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dirty="0">
                <a:latin typeface="Museo Sans 300" pitchFamily="50" charset="0"/>
              </a:rPr>
              <a:t>Licda. Julia Beatriz Orantes</a:t>
            </a:r>
          </a:p>
          <a:p>
            <a:r>
              <a:rPr lang="es-SV" sz="1600" dirty="0">
                <a:latin typeface="Museo Sans 300" pitchFamily="50" charset="0"/>
              </a:rPr>
              <a:t>Analista del Depto. de Afiliaciones y Beneficios</a:t>
            </a:r>
          </a:p>
          <a:p>
            <a:r>
              <a:rPr lang="es-SV" dirty="0">
                <a:latin typeface="Museo Sans 300" pitchFamily="50" charset="0"/>
              </a:rPr>
              <a:t>Correo:</a:t>
            </a:r>
            <a:r>
              <a:rPr lang="es-SV" dirty="0">
                <a:latin typeface="Museo Sans 300" pitchFamily="50" charset="0"/>
                <a:hlinkClick r:id="rId5"/>
              </a:rPr>
              <a:t> julia.orantes@ssf.gob.sv </a:t>
            </a:r>
          </a:p>
          <a:p>
            <a:r>
              <a:rPr lang="es-SV" dirty="0">
                <a:latin typeface="Museo Sans 300" pitchFamily="50" charset="0"/>
              </a:rPr>
              <a:t>Teléfono: </a:t>
            </a:r>
            <a:r>
              <a:rPr lang="es-SV" sz="1600" dirty="0">
                <a:latin typeface="Museo Sans 300" pitchFamily="50" charset="0"/>
              </a:rPr>
              <a:t>2268-5700 Ext. 2847</a:t>
            </a:r>
            <a:endParaRPr lang="es-SV" dirty="0">
              <a:highlight>
                <a:srgbClr val="FFFF00"/>
              </a:highlight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9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30558FA-84DC-3248-83BB-9EE38DA52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8085" y="272374"/>
            <a:ext cx="1358834" cy="839488"/>
          </a:xfrm>
          <a:prstGeom prst="rect">
            <a:avLst/>
          </a:prstGeom>
        </p:spPr>
      </p:pic>
      <p:sp>
        <p:nvSpPr>
          <p:cNvPr id="2" name="4 Rectángulo">
            <a:extLst>
              <a:ext uri="{FF2B5EF4-FFF2-40B4-BE49-F238E27FC236}">
                <a16:creationId xmlns:a16="http://schemas.microsoft.com/office/drawing/2014/main" id="{F30BB77F-CA74-9D78-EFFC-5820DD6BF16E}"/>
              </a:ext>
            </a:extLst>
          </p:cNvPr>
          <p:cNvSpPr/>
          <p:nvPr/>
        </p:nvSpPr>
        <p:spPr>
          <a:xfrm>
            <a:off x="853736" y="2844225"/>
            <a:ext cx="104845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Bembo Std" panose="02020605060306020A03" pitchFamily="18" charset="0"/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D255E02-11A2-9556-8068-CF5977568715}"/>
              </a:ext>
            </a:extLst>
          </p:cNvPr>
          <p:cNvSpPr txBox="1"/>
          <p:nvPr/>
        </p:nvSpPr>
        <p:spPr>
          <a:xfrm>
            <a:off x="2371817" y="443644"/>
            <a:ext cx="47151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dirty="0">
                <a:latin typeface="Bembo Std" panose="02020605060306020A03" pitchFamily="18" charset="0"/>
              </a:rPr>
              <a:t>Agenda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653C5F1-33DA-93E1-4FD3-87F7C60E60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7294019"/>
              </p:ext>
            </p:extLst>
          </p:nvPr>
        </p:nvGraphicFramePr>
        <p:xfrm>
          <a:off x="2371817" y="1495648"/>
          <a:ext cx="7448365" cy="4310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9877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1524440" y="1702483"/>
            <a:ext cx="91626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Objetivo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1B9A430-2D76-F5AD-7DBA-0B5EB7E8ABCB}"/>
              </a:ext>
            </a:extLst>
          </p:cNvPr>
          <p:cNvSpPr txBox="1"/>
          <p:nvPr/>
        </p:nvSpPr>
        <p:spPr>
          <a:xfrm>
            <a:off x="988989" y="2693306"/>
            <a:ext cx="10214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>
                <a:latin typeface="Museo Sans 300" pitchFamily="50" charset="0"/>
              </a:rPr>
              <a:t>Validar y garantizar el correcto envío de la información de pagos de cotizaciones previsionales por parte de los bancos que ofrecen el servicio de colecturía, utilizando estándares que garanticen la seguridad y confiabilidad de dicha información. </a:t>
            </a:r>
          </a:p>
          <a:p>
            <a:pPr algn="just"/>
            <a:endParaRPr lang="es-MX" sz="20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36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1524440" y="1702483"/>
            <a:ext cx="91626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Beneficios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1B9A430-2D76-F5AD-7DBA-0B5EB7E8ABCB}"/>
              </a:ext>
            </a:extLst>
          </p:cNvPr>
          <p:cNvSpPr txBox="1"/>
          <p:nvPr/>
        </p:nvSpPr>
        <p:spPr>
          <a:xfrm>
            <a:off x="988989" y="2693306"/>
            <a:ext cx="10214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s-HN" sz="2000" dirty="0">
                <a:latin typeface="Museo Sans 300" pitchFamily="50" charset="0"/>
              </a:rPr>
              <a:t>Las  entidades contarán con una herramienta para la validación y envío de la información.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s-HN" sz="2000" dirty="0">
                <a:latin typeface="Museo Sans 300" pitchFamily="50" charset="0"/>
              </a:rPr>
              <a:t>Reducción de errores en los pagos de cotizaciones previsionales.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s-HN" sz="2000" dirty="0">
                <a:latin typeface="Museo Sans 300" pitchFamily="50" charset="0"/>
              </a:rPr>
              <a:t>Agilización en el proceso de revisión de la información previsional..</a:t>
            </a:r>
          </a:p>
          <a:p>
            <a:pPr algn="just"/>
            <a:r>
              <a:rPr lang="es-SV" sz="2000" dirty="0">
                <a:latin typeface="Museo Sans 300" pitchFamily="50" charset="0"/>
              </a:rPr>
              <a:t>. </a:t>
            </a:r>
          </a:p>
          <a:p>
            <a:pPr algn="just"/>
            <a:endParaRPr lang="es-MX" sz="20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88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1524440" y="1187578"/>
            <a:ext cx="91626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Lista de entidades que ofrecen el servicio de colecturía de pagos previsionales y de salud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1B9A430-2D76-F5AD-7DBA-0B5EB7E8ABCB}"/>
              </a:ext>
            </a:extLst>
          </p:cNvPr>
          <p:cNvSpPr txBox="1"/>
          <p:nvPr/>
        </p:nvSpPr>
        <p:spPr>
          <a:xfrm>
            <a:off x="988989" y="2178401"/>
            <a:ext cx="102140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Banco Agrícola, S. 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Banco Cuscatlán de El Salvador, S.A.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Banco Davivienda Salvadoreño, S.A.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Banco Hipotecario de El Salvador, S.A.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Citibank, N.A.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Banco de Fomento Agropecuario.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Banco </a:t>
            </a:r>
            <a:r>
              <a:rPr lang="es-HN" sz="2000" dirty="0" err="1">
                <a:latin typeface="Museo Sans 300" pitchFamily="50" charset="0"/>
              </a:rPr>
              <a:t>Promérica</a:t>
            </a:r>
            <a:r>
              <a:rPr lang="es-HN" sz="2000" dirty="0">
                <a:latin typeface="Museo Sans 300" pitchFamily="50" charset="0"/>
              </a:rPr>
              <a:t>, S.A.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Banco de América Central, S.A.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Banco </a:t>
            </a:r>
            <a:r>
              <a:rPr lang="es-HN" sz="2000" dirty="0" err="1">
                <a:latin typeface="Museo Sans 300" pitchFamily="50" charset="0"/>
              </a:rPr>
              <a:t>Abank</a:t>
            </a:r>
            <a:r>
              <a:rPr lang="es-HN" sz="2000" dirty="0">
                <a:latin typeface="Museo Sans 300" pitchFamily="50" charset="0"/>
              </a:rPr>
              <a:t>, S.A.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Banco Industrial de El Salvador, S.A.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Banco Azul de El Salvador, S.A.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HN" sz="2000" dirty="0">
                <a:latin typeface="Museo Sans 300" pitchFamily="50" charset="0"/>
              </a:rPr>
              <a:t>Banco Atlántida de El Salvador, S.A.</a:t>
            </a:r>
            <a:r>
              <a:rPr lang="es-SV" sz="2000" dirty="0">
                <a:latin typeface="Museo Sans 300" pitchFamily="50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endParaRPr lang="es-MX" sz="20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1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2157273" y="462764"/>
            <a:ext cx="75125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Base legal: Ley de Supervisión y regulación del Sistema Financiero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1B9A430-2D76-F5AD-7DBA-0B5EB7E8ABCB}"/>
              </a:ext>
            </a:extLst>
          </p:cNvPr>
          <p:cNvSpPr txBox="1"/>
          <p:nvPr/>
        </p:nvSpPr>
        <p:spPr>
          <a:xfrm>
            <a:off x="474166" y="1734518"/>
            <a:ext cx="114078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SV" sz="2000" b="1" dirty="0">
                <a:latin typeface="Museo Sans 300" pitchFamily="50" charset="0"/>
              </a:rPr>
              <a:t>Obligaciones de los supervisados </a:t>
            </a:r>
          </a:p>
          <a:p>
            <a:pPr algn="just"/>
            <a:r>
              <a:rPr lang="es-SV" sz="2000" dirty="0">
                <a:latin typeface="Museo Sans 300" pitchFamily="50" charset="0"/>
              </a:rPr>
              <a:t>Art. 35.- Sin perjuicio de otras obligaciones que les pudieran corresponder, los directores, gerentes y demás funcionarios que ostenten cargos de dirección o de administración en los integrantes del sistema financiero (…) estando obligados a cumplir y a velar porque en la institución que dirigen o laboran se cumpla con:</a:t>
            </a:r>
          </a:p>
          <a:p>
            <a:pPr algn="just"/>
            <a:endParaRPr lang="es-SV" sz="2000" dirty="0">
              <a:latin typeface="Museo Sans 300" pitchFamily="50" charset="0"/>
            </a:endParaRPr>
          </a:p>
          <a:p>
            <a:pPr algn="just">
              <a:buNone/>
            </a:pPr>
            <a:r>
              <a:rPr lang="es-SV" sz="2000" dirty="0">
                <a:latin typeface="Museo Sans 300" pitchFamily="50" charset="0"/>
              </a:rPr>
              <a:t>f) La adecuada revelación contable de la realidad económica y financiera del integrante del sistema financiero, el cual deberá contar con los respaldos de sus auditorías interna y externa; </a:t>
            </a:r>
            <a:endParaRPr lang="es-GT" sz="2000" dirty="0">
              <a:latin typeface="Museo Sans 300" pitchFamily="50" charset="0"/>
            </a:endParaRPr>
          </a:p>
          <a:p>
            <a:pPr algn="just">
              <a:buNone/>
            </a:pPr>
            <a:r>
              <a:rPr lang="es-SV" sz="2000" dirty="0">
                <a:latin typeface="Museo Sans 300" pitchFamily="50" charset="0"/>
              </a:rPr>
              <a:t>g) El eficiente funcionamiento de los sistemas de registro, tratamiento, almacenamiento, transmisión, producción, seguridad y control de los flujos de información; </a:t>
            </a:r>
            <a:endParaRPr lang="es-GT" sz="2000" dirty="0">
              <a:latin typeface="Museo Sans 300" pitchFamily="50" charset="0"/>
            </a:endParaRPr>
          </a:p>
          <a:p>
            <a:pPr algn="just">
              <a:buNone/>
            </a:pPr>
            <a:r>
              <a:rPr lang="es-SV" sz="2000" dirty="0">
                <a:latin typeface="Museo Sans 300" pitchFamily="50" charset="0"/>
              </a:rPr>
              <a:t>h) La adecuada divulgación de información, la oportuna disponibilidad de información relevante sobre el desempeño de las actividades, la transparencia de las operaciones y el estado económico y financiero para la toma de decisiones por parte de sus órganos de dirección.</a:t>
            </a:r>
            <a:endParaRPr lang="es-MX" sz="20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6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2157273" y="462764"/>
            <a:ext cx="75125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VARE SIPU: introducción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1B9A430-2D76-F5AD-7DBA-0B5EB7E8ABCB}"/>
              </a:ext>
            </a:extLst>
          </p:cNvPr>
          <p:cNvSpPr txBox="1"/>
          <p:nvPr/>
        </p:nvSpPr>
        <p:spPr>
          <a:xfrm>
            <a:off x="474166" y="1734518"/>
            <a:ext cx="1140780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s-ES" sz="2000" b="1" dirty="0">
                <a:solidFill>
                  <a:srgbClr val="111E60"/>
                </a:solidFill>
                <a:latin typeface="Bembo Std" panose="02020605060306020A03" pitchFamily="18" charset="0"/>
              </a:rPr>
              <a:t>Objetivo</a:t>
            </a:r>
          </a:p>
          <a:p>
            <a:pPr algn="just">
              <a:buNone/>
            </a:pPr>
            <a:r>
              <a:rPr lang="es-ES" sz="2000" dirty="0">
                <a:latin typeface="Museo Sans 300" pitchFamily="50" charset="0"/>
              </a:rPr>
              <a:t>Brindar una solución basada en tecnología Web, la cual está orientada a la centralización de los servicios de validación y envío de la información remitida por las Instituciones Supervisadas, utilizando estándares y buenas prácticas para la implementación de la seguridad y confiabilidad de la información. </a:t>
            </a:r>
          </a:p>
          <a:p>
            <a:pPr algn="just">
              <a:buNone/>
            </a:pPr>
            <a:endParaRPr lang="es-ES" sz="1800" dirty="0"/>
          </a:p>
          <a:p>
            <a:r>
              <a:rPr lang="es-SV" sz="2000" b="1" dirty="0">
                <a:solidFill>
                  <a:srgbClr val="111E60"/>
                </a:solidFill>
                <a:latin typeface="Bembo Std" panose="02020605060306020A03" pitchFamily="18" charset="0"/>
              </a:rPr>
              <a:t>Beneficios</a:t>
            </a:r>
            <a:endParaRPr lang="es-HN" sz="2000" dirty="0">
              <a:latin typeface="Bembo Std" panose="02020605060306020A03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s-HN" sz="2000" dirty="0">
                <a:latin typeface="Museo Sans 300" pitchFamily="50" charset="0"/>
              </a:rPr>
              <a:t>Las instituciones supervisadas cuentan con una herramienta única para la validación y envío de su información.</a:t>
            </a:r>
            <a:endParaRPr lang="es-SV" sz="2000" dirty="0">
              <a:latin typeface="Museo Sans 300" pitchFamily="50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s-HN" sz="2000" dirty="0">
                <a:latin typeface="Museo Sans 300" pitchFamily="50" charset="0"/>
              </a:rPr>
              <a:t>Facilidad y Agilización en el proceso de envío de la información.</a:t>
            </a:r>
            <a:endParaRPr lang="es-SV" sz="2000" dirty="0">
              <a:latin typeface="Museo Sans 300" pitchFamily="50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s-HN" sz="2000" dirty="0">
                <a:latin typeface="Museo Sans 300" pitchFamily="50" charset="0"/>
              </a:rPr>
              <a:t>La actualización automática de nuevas versiones de los sistemas validadores.</a:t>
            </a:r>
            <a:endParaRPr lang="es-SV" sz="1800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5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2157273" y="462764"/>
            <a:ext cx="75125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Archivo y estructura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1B9A430-2D76-F5AD-7DBA-0B5EB7E8ABCB}"/>
              </a:ext>
            </a:extLst>
          </p:cNvPr>
          <p:cNvSpPr txBox="1"/>
          <p:nvPr/>
        </p:nvSpPr>
        <p:spPr>
          <a:xfrm>
            <a:off x="474166" y="1734518"/>
            <a:ext cx="1140780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s-ES" sz="2800" b="1" dirty="0">
                <a:solidFill>
                  <a:srgbClr val="111E60"/>
                </a:solidFill>
                <a:latin typeface="Bembo Std" panose="02020605060306020A03" pitchFamily="18" charset="0"/>
              </a:rPr>
              <a:t>XML</a:t>
            </a:r>
          </a:p>
          <a:p>
            <a:pPr marL="0" lvl="2" algn="just"/>
            <a:r>
              <a:rPr lang="es-ES" sz="2000" dirty="0">
                <a:latin typeface="Museo Sans 300" pitchFamily="50" charset="0"/>
              </a:rPr>
              <a:t>Es un lenguaje estándar que permite representar e intercambiar información estructurada de una forma segura, confiable y sencilla entre diferentes plataformas.  </a:t>
            </a:r>
            <a:r>
              <a:rPr lang="es-ES" sz="2800" b="1" dirty="0">
                <a:solidFill>
                  <a:srgbClr val="111E60"/>
                </a:solidFill>
                <a:latin typeface="Museo 900" pitchFamily="50" charset="0"/>
              </a:rPr>
              <a:t> </a:t>
            </a:r>
          </a:p>
          <a:p>
            <a:pPr marL="0" lvl="2"/>
            <a:endParaRPr lang="es-ES" sz="2800" b="1" dirty="0">
              <a:solidFill>
                <a:srgbClr val="111E60"/>
              </a:solidFill>
              <a:latin typeface="Museo 900" pitchFamily="50" charset="0"/>
            </a:endParaRPr>
          </a:p>
          <a:p>
            <a:pPr marL="0" lvl="2"/>
            <a:r>
              <a:rPr lang="es-ES" sz="2800" b="1" dirty="0">
                <a:solidFill>
                  <a:srgbClr val="111E60"/>
                </a:solidFill>
                <a:latin typeface="Bembo Std" panose="02020605060306020A03" pitchFamily="18" charset="0"/>
              </a:rPr>
              <a:t>XSD</a:t>
            </a:r>
          </a:p>
          <a:p>
            <a:pPr marL="0" lvl="2" algn="just"/>
            <a:r>
              <a:rPr lang="es-ES" sz="2000" dirty="0">
                <a:latin typeface="Museo Sans 300" pitchFamily="50" charset="0"/>
              </a:rPr>
              <a:t>Es un archivo utilizado para describir la estructura y las restricciones de los contenidos de los documentos XML. </a:t>
            </a:r>
          </a:p>
        </p:txBody>
      </p:sp>
      <p:graphicFrame>
        <p:nvGraphicFramePr>
          <p:cNvPr id="8" name="Tabla 1">
            <a:extLst>
              <a:ext uri="{FF2B5EF4-FFF2-40B4-BE49-F238E27FC236}">
                <a16:creationId xmlns:a16="http://schemas.microsoft.com/office/drawing/2014/main" id="{964A0132-2883-FB2B-36A3-8748C909E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8782"/>
              </p:ext>
            </p:extLst>
          </p:nvPr>
        </p:nvGraphicFramePr>
        <p:xfrm>
          <a:off x="2685681" y="4828323"/>
          <a:ext cx="6984776" cy="1193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6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800" b="0" dirty="0">
                          <a:solidFill>
                            <a:schemeClr val="bg1"/>
                          </a:solidFill>
                          <a:latin typeface="Museo Sans 300" pitchFamily="50" charset="0"/>
                        </a:rPr>
                        <a:t>Archivo de datos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1E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0" dirty="0">
                          <a:solidFill>
                            <a:schemeClr val="bg1"/>
                          </a:solidFill>
                          <a:latin typeface="Museo Sans 300" pitchFamily="50" charset="0"/>
                        </a:rPr>
                        <a:t>Archivo de definición de estructura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1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sz="1800" dirty="0">
                          <a:solidFill>
                            <a:srgbClr val="FF0000"/>
                          </a:solidFill>
                          <a:latin typeface="Museo Sans 300" pitchFamily="50" charset="0"/>
                        </a:rPr>
                        <a:t>ssf_sipu_pagos_spu.xml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SV" sz="1600" i="0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Contiene información de todos los pagos recibidos por el colector diariamente.</a:t>
                      </a:r>
                      <a:endParaRPr lang="es-SV" sz="1600" i="0" dirty="0">
                        <a:solidFill>
                          <a:srgbClr val="FF0000"/>
                        </a:solidFill>
                        <a:latin typeface="Museo Sans 3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39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3232C1-1FB5-D144-95DA-22A4B010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93" y="272373"/>
            <a:ext cx="1338379" cy="826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CD6BF8-3157-5162-032A-B2162C9437A5}"/>
              </a:ext>
            </a:extLst>
          </p:cNvPr>
          <p:cNvSpPr txBox="1"/>
          <p:nvPr/>
        </p:nvSpPr>
        <p:spPr>
          <a:xfrm>
            <a:off x="2157273" y="462764"/>
            <a:ext cx="75125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Bembo Std" panose="02020605060306020A03" pitchFamily="18" charset="0"/>
              </a:rPr>
              <a:t>Archivo y estructura</a:t>
            </a:r>
          </a:p>
        </p:txBody>
      </p:sp>
      <p:graphicFrame>
        <p:nvGraphicFramePr>
          <p:cNvPr id="2" name="6 Tabla">
            <a:extLst>
              <a:ext uri="{FF2B5EF4-FFF2-40B4-BE49-F238E27FC236}">
                <a16:creationId xmlns:a16="http://schemas.microsoft.com/office/drawing/2014/main" id="{534AB856-7DA8-D59E-CDAB-6C5B20DE1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089542"/>
              </p:ext>
            </p:extLst>
          </p:nvPr>
        </p:nvGraphicFramePr>
        <p:xfrm>
          <a:off x="862146" y="2103116"/>
          <a:ext cx="10368105" cy="3033450"/>
        </p:xfrm>
        <a:graphic>
          <a:graphicData uri="http://schemas.openxmlformats.org/drawingml/2006/table">
            <a:tbl>
              <a:tblPr/>
              <a:tblGrid>
                <a:gridCol w="1930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0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chemeClr val="bg1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Elemento</a:t>
                      </a:r>
                      <a:endParaRPr lang="es-SV" sz="1200" dirty="0">
                        <a:solidFill>
                          <a:schemeClr val="bg1"/>
                        </a:solidFill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1E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chemeClr val="bg1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Tipo</a:t>
                      </a:r>
                      <a:endParaRPr lang="es-SV" sz="1200" dirty="0">
                        <a:solidFill>
                          <a:schemeClr val="bg1"/>
                        </a:solidFill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1E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chemeClr val="bg1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Longitud</a:t>
                      </a:r>
                      <a:endParaRPr lang="es-SV" sz="1200" dirty="0">
                        <a:solidFill>
                          <a:schemeClr val="bg1"/>
                        </a:solidFill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1E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chemeClr val="bg1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Decimales</a:t>
                      </a:r>
                      <a:endParaRPr lang="es-SV" sz="1200" dirty="0">
                        <a:solidFill>
                          <a:schemeClr val="bg1"/>
                        </a:solidFill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1E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chemeClr val="bg1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Descripción</a:t>
                      </a:r>
                      <a:endParaRPr lang="es-SV" sz="1200" dirty="0">
                        <a:solidFill>
                          <a:schemeClr val="bg1"/>
                        </a:solidFill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1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err="1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fecha_hora_pago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err="1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XsDataTime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SV" sz="1200">
                        <a:latin typeface="Museo Sans 300" pitchFamily="50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Fecha y hora en la que se recibió el pago por parte de la entidad colectora.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err="1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npe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err="1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XsString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50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SV" sz="1200" dirty="0">
                        <a:latin typeface="Museo Sans 300" pitchFamily="50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Número de pago electrónico (NPE) al que está asociado el pago reportado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err="1">
                          <a:latin typeface="Museo Sans 300" pitchFamily="50" charset="0"/>
                          <a:ea typeface="Calibri"/>
                          <a:cs typeface="Times New Roman"/>
                        </a:rPr>
                        <a:t>recibo_isss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err="1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XsString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50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Número de recibo del ISSS que está asociado al pago reportado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err="1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codigo_transacción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err="1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XsString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50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Código interno asignado por la institución colectora, a la transacción de pago recibida. 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err="1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monto_pagado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XsDecimal</a:t>
                      </a:r>
                      <a:endParaRPr lang="es-SV" sz="120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9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latin typeface="Museo Sans 300" pitchFamily="50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Calibri"/>
                          <a:cs typeface="Calibri"/>
                        </a:rPr>
                        <a:t>Importe pagado.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sucursal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err="1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XsString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50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latin typeface="Museo Sans 300" pitchFamily="50" charset="0"/>
                          <a:ea typeface="Times New Roman"/>
                          <a:cs typeface="Calibri"/>
                        </a:rPr>
                        <a:t>Sucursal de la institución colectora donde se recibió el pago</a:t>
                      </a:r>
                      <a:endParaRPr lang="es-SV" sz="1200" dirty="0">
                        <a:latin typeface="Museo Sans 300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4D22112-593C-E624-41CD-A621EC7D8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59" y="1588886"/>
            <a:ext cx="414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1" i="0" u="none" strike="noStrike" cap="none" normalizeH="0" baseline="0" dirty="0">
                <a:ln>
                  <a:noFill/>
                </a:ln>
                <a:solidFill>
                  <a:srgbClr val="111E60"/>
                </a:solidFill>
                <a:effectLst/>
                <a:latin typeface="Bembo Std" panose="02020605060306020A03" pitchFamily="18" charset="0"/>
                <a:ea typeface="Calibri" pitchFamily="34" charset="0"/>
                <a:cs typeface="Times New Roman" pitchFamily="18" charset="0"/>
              </a:rPr>
              <a:t>Archivo: ssf_sipu_pagos_spu.xml</a:t>
            </a:r>
            <a:endParaRPr kumimoji="0" lang="es-SV" sz="4000" b="1" i="0" u="none" strike="noStrike" cap="none" normalizeH="0" baseline="0" dirty="0">
              <a:ln>
                <a:noFill/>
              </a:ln>
              <a:solidFill>
                <a:srgbClr val="111E60"/>
              </a:solidFill>
              <a:effectLst/>
              <a:latin typeface="Bembo Std" panose="02020605060306020A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8f4dd8-17bc-42c6-af85-d70186be95e1">FEWSZ36DM6JA-34-958</_dlc_DocId>
    <_dlc_DocIdUrl xmlns="6d8f4dd8-17bc-42c6-af85-d70186be95e1">
      <Url>http://portalinterno.ssf.gob/sites/AreasApoyo/sitioPublico/_layouts/DocIdRedir.aspx?ID=FEWSZ36DM6JA-34-958</Url>
      <Description>FEWSZ36DM6JA-34-958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37F2CC488FFB428594C34164CC56F6" ma:contentTypeVersion="1" ma:contentTypeDescription="Create a new document." ma:contentTypeScope="" ma:versionID="ad325abc6566b99d7266145ecb9259de">
  <xsd:schema xmlns:xsd="http://www.w3.org/2001/XMLSchema" xmlns:xs="http://www.w3.org/2001/XMLSchema" xmlns:p="http://schemas.microsoft.com/office/2006/metadata/properties" xmlns:ns2="6d8f4dd8-17bc-42c6-af85-d70186be95e1" targetNamespace="http://schemas.microsoft.com/office/2006/metadata/properties" ma:root="true" ma:fieldsID="3eebab1e3d0a8fcef7098b31efb9b474" ns2:_="">
    <xsd:import namespace="6d8f4dd8-17bc-42c6-af85-d70186be95e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8f4dd8-17bc-42c6-af85-d70186be95e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6BEFF7-1190-4899-B788-032DB61997DE}">
  <ds:schemaRefs>
    <ds:schemaRef ds:uri="http://schemas.microsoft.com/office/2006/metadata/properties"/>
    <ds:schemaRef ds:uri="http://schemas.microsoft.com/office/infopath/2007/PartnerControls"/>
    <ds:schemaRef ds:uri="6d8f4dd8-17bc-42c6-af85-d70186be95e1"/>
  </ds:schemaRefs>
</ds:datastoreItem>
</file>

<file path=customXml/itemProps2.xml><?xml version="1.0" encoding="utf-8"?>
<ds:datastoreItem xmlns:ds="http://schemas.openxmlformats.org/officeDocument/2006/customXml" ds:itemID="{7A5DA715-605B-4A69-90AF-2529286957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C71D3A-7E73-47EE-8C12-05106AEDEDA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9F30D43-3468-4535-8C5D-A9B4827CA0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8f4dd8-17bc-42c6-af85-d70186be95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1106</Words>
  <Application>Microsoft Office PowerPoint</Application>
  <PresentationFormat>Panorámica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Bembo Std</vt:lpstr>
      <vt:lpstr>Calibri</vt:lpstr>
      <vt:lpstr>Calibri Light</vt:lpstr>
      <vt:lpstr>Museo 900</vt:lpstr>
      <vt:lpstr>Museo Sans 300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Jose Noe Quintana Mazariego</cp:lastModifiedBy>
  <cp:revision>24</cp:revision>
  <dcterms:created xsi:type="dcterms:W3CDTF">2020-08-17T23:35:56Z</dcterms:created>
  <dcterms:modified xsi:type="dcterms:W3CDTF">2023-11-17T16:36:45Z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c9f219b6-9fc0-49a4-a44b-8621614b56c9</vt:lpwstr>
  </property>
  <property fmtid="{D5CDD505-2E9C-101B-9397-08002B2CF9AE}" pid="3" name="ContentTypeId">
    <vt:lpwstr>0x010100D837F2CC488FFB428594C34164CC56F6</vt:lpwstr>
  </property>
  <property fmtid="{D5CDD505-2E9C-101B-9397-08002B2CF9AE}" pid="4" name="TitusGUID">
    <vt:lpwstr>ab44746d-c4b1-4c08-b740-adfd1685dbee</vt:lpwstr>
  </property>
</Properties>
</file>