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5"/>
  </p:sldMasterIdLst>
  <p:notesMasterIdLst>
    <p:notesMasterId r:id="rId39"/>
  </p:notesMasterIdLst>
  <p:handoutMasterIdLst>
    <p:handoutMasterId r:id="rId40"/>
  </p:handoutMasterIdLst>
  <p:sldIdLst>
    <p:sldId id="256" r:id="rId6"/>
    <p:sldId id="484" r:id="rId7"/>
    <p:sldId id="517" r:id="rId8"/>
    <p:sldId id="521" r:id="rId9"/>
    <p:sldId id="527" r:id="rId10"/>
    <p:sldId id="518" r:id="rId11"/>
    <p:sldId id="520" r:id="rId12"/>
    <p:sldId id="515" r:id="rId13"/>
    <p:sldId id="507" r:id="rId14"/>
    <p:sldId id="525" r:id="rId15"/>
    <p:sldId id="526" r:id="rId16"/>
    <p:sldId id="541" r:id="rId17"/>
    <p:sldId id="528" r:id="rId18"/>
    <p:sldId id="506" r:id="rId19"/>
    <p:sldId id="522" r:id="rId20"/>
    <p:sldId id="524" r:id="rId21"/>
    <p:sldId id="523" r:id="rId22"/>
    <p:sldId id="513" r:id="rId23"/>
    <p:sldId id="508" r:id="rId24"/>
    <p:sldId id="509" r:id="rId25"/>
    <p:sldId id="529" r:id="rId26"/>
    <p:sldId id="534" r:id="rId27"/>
    <p:sldId id="530" r:id="rId28"/>
    <p:sldId id="535" r:id="rId29"/>
    <p:sldId id="531" r:id="rId30"/>
    <p:sldId id="532" r:id="rId31"/>
    <p:sldId id="533" r:id="rId32"/>
    <p:sldId id="536" r:id="rId33"/>
    <p:sldId id="537" r:id="rId34"/>
    <p:sldId id="538" r:id="rId35"/>
    <p:sldId id="540" r:id="rId36"/>
    <p:sldId id="539" r:id="rId37"/>
    <p:sldId id="424" r:id="rId38"/>
  </p:sldIdLst>
  <p:sldSz cx="9144000" cy="6858000" type="screen4x3"/>
  <p:notesSz cx="7099300" cy="10234613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AVR" initials="Y" lastIdx="7" clrIdx="0"/>
  <p:cmAuthor id="1" name="Maritza de Ayala" initials="MA" lastIdx="5" clrIdx="1"/>
  <p:cmAuthor id="2" name="fmgarcia" initials="f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BA42"/>
    <a:srgbClr val="6DF149"/>
    <a:srgbClr val="FF3300"/>
    <a:srgbClr val="17375E"/>
    <a:srgbClr val="CC9900"/>
    <a:srgbClr val="FDE745"/>
    <a:srgbClr val="DACA8E"/>
    <a:srgbClr val="C3A949"/>
    <a:srgbClr val="FF0000"/>
    <a:srgbClr val="D0BB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5" autoAdjust="0"/>
    <p:restoredTop sz="96774" autoAdjust="0"/>
  </p:normalViewPr>
  <p:slideViewPr>
    <p:cSldViewPr>
      <p:cViewPr varScale="1">
        <p:scale>
          <a:sx n="88" d="100"/>
          <a:sy n="88" d="100"/>
        </p:scale>
        <p:origin x="121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notesViewPr>
    <p:cSldViewPr>
      <p:cViewPr varScale="1">
        <p:scale>
          <a:sx n="53" d="100"/>
          <a:sy n="53" d="100"/>
        </p:scale>
        <p:origin x="-1686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SF\2017\3.%20Presentaci&#243;n%20prensa%20dic2016\CF%20Dic16%20IB&amp;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SF\2017\3.%20Presentaci&#243;n%20prensa%20dic2016\CF%20Dic16%20IB&amp;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SF\2017\3.%20Presentaci&#243;n%20prensa%20dic2016\CF%20Dic16%20IB&amp;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rgbClr val="ECD340"/>
          </a:solidFill>
          <a:ln>
            <a:solidFill>
              <a:srgbClr val="ECD340"/>
            </a:solidFill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"/>
      </c:pivotFmt>
      <c:pivotFmt>
        <c:idx val="2"/>
      </c:pivotFmt>
      <c:pivotFmt>
        <c:idx val="3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ECD340"/>
          </a:solidFill>
          <a:ln>
            <a:solidFill>
              <a:srgbClr val="ECD340"/>
            </a:solidFill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CD340"/>
            </a:solidFill>
            <a:ln>
              <a:solidFill>
                <a:srgbClr val="ECD340"/>
              </a:solidFill>
            </a:ln>
            <a:effectLst>
              <a:outerShdw blurRad="40005" dist="2286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24"/>
              <c:tx>
                <c:rich>
                  <a:bodyPr/>
                  <a:lstStyle/>
                  <a:p>
                    <a:r>
                      <a:rPr lang="en-US" dirty="0" smtClean="0">
                        <a:latin typeface="Arial Narrow" pitchFamily="34" charset="0"/>
                      </a:rPr>
                      <a:t>202,312</a:t>
                    </a:r>
                    <a:endParaRPr lang="en-US" dirty="0">
                      <a:latin typeface="Arial Narrow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 Narrow" pitchFamily="34" charset="0"/>
                  </a:defRPr>
                </a:pPr>
                <a:endParaRPr lang="es-S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'Monto y No.'!$A$16:$A$40</c:f>
              <c:numCache>
                <c:formatCode>mmm\-yy</c:formatCode>
                <c:ptCount val="25"/>
                <c:pt idx="0">
                  <c:v>41974</c:v>
                </c:pt>
                <c:pt idx="1">
                  <c:v>42005</c:v>
                </c:pt>
                <c:pt idx="2">
                  <c:v>42036</c:v>
                </c:pt>
                <c:pt idx="3">
                  <c:v>42064</c:v>
                </c:pt>
                <c:pt idx="4">
                  <c:v>42095</c:v>
                </c:pt>
                <c:pt idx="5">
                  <c:v>42125</c:v>
                </c:pt>
                <c:pt idx="6">
                  <c:v>42156</c:v>
                </c:pt>
                <c:pt idx="7">
                  <c:v>42186</c:v>
                </c:pt>
                <c:pt idx="8">
                  <c:v>42217</c:v>
                </c:pt>
                <c:pt idx="9">
                  <c:v>42248</c:v>
                </c:pt>
                <c:pt idx="10">
                  <c:v>42278</c:v>
                </c:pt>
                <c:pt idx="11">
                  <c:v>42309</c:v>
                </c:pt>
                <c:pt idx="12">
                  <c:v>42339</c:v>
                </c:pt>
                <c:pt idx="13">
                  <c:v>42370</c:v>
                </c:pt>
                <c:pt idx="14">
                  <c:v>42401</c:v>
                </c:pt>
                <c:pt idx="15">
                  <c:v>42430</c:v>
                </c:pt>
                <c:pt idx="16">
                  <c:v>42461</c:v>
                </c:pt>
                <c:pt idx="17">
                  <c:v>42491</c:v>
                </c:pt>
                <c:pt idx="18">
                  <c:v>42522</c:v>
                </c:pt>
                <c:pt idx="19">
                  <c:v>42552</c:v>
                </c:pt>
                <c:pt idx="20">
                  <c:v>42583</c:v>
                </c:pt>
                <c:pt idx="21">
                  <c:v>42614</c:v>
                </c:pt>
                <c:pt idx="22">
                  <c:v>42644</c:v>
                </c:pt>
                <c:pt idx="23">
                  <c:v>42675</c:v>
                </c:pt>
                <c:pt idx="24">
                  <c:v>42705</c:v>
                </c:pt>
              </c:numCache>
            </c:numRef>
          </c:cat>
          <c:val>
            <c:numRef>
              <c:f>'Monto y No.'!$B$16:$B$40</c:f>
              <c:numCache>
                <c:formatCode>#,##0</c:formatCode>
                <c:ptCount val="25"/>
                <c:pt idx="0">
                  <c:v>116892</c:v>
                </c:pt>
                <c:pt idx="1">
                  <c:v>110524</c:v>
                </c:pt>
                <c:pt idx="2">
                  <c:v>108438</c:v>
                </c:pt>
                <c:pt idx="3">
                  <c:v>117812</c:v>
                </c:pt>
                <c:pt idx="4">
                  <c:v>107532</c:v>
                </c:pt>
                <c:pt idx="5">
                  <c:v>114651</c:v>
                </c:pt>
                <c:pt idx="6">
                  <c:v>120108</c:v>
                </c:pt>
                <c:pt idx="7">
                  <c:v>139787</c:v>
                </c:pt>
                <c:pt idx="8">
                  <c:v>124878</c:v>
                </c:pt>
                <c:pt idx="9">
                  <c:v>125378</c:v>
                </c:pt>
                <c:pt idx="10">
                  <c:v>134305</c:v>
                </c:pt>
                <c:pt idx="11">
                  <c:v>131124</c:v>
                </c:pt>
                <c:pt idx="12">
                  <c:v>148251</c:v>
                </c:pt>
                <c:pt idx="13">
                  <c:v>146573</c:v>
                </c:pt>
                <c:pt idx="14">
                  <c:v>143504</c:v>
                </c:pt>
                <c:pt idx="15">
                  <c:v>148736</c:v>
                </c:pt>
                <c:pt idx="16">
                  <c:v>147019</c:v>
                </c:pt>
                <c:pt idx="17">
                  <c:v>160084</c:v>
                </c:pt>
                <c:pt idx="18">
                  <c:v>172079</c:v>
                </c:pt>
                <c:pt idx="19">
                  <c:v>206117</c:v>
                </c:pt>
                <c:pt idx="20">
                  <c:v>185679</c:v>
                </c:pt>
                <c:pt idx="21">
                  <c:v>182593</c:v>
                </c:pt>
                <c:pt idx="22">
                  <c:v>207565</c:v>
                </c:pt>
                <c:pt idx="23">
                  <c:v>204939</c:v>
                </c:pt>
                <c:pt idx="24">
                  <c:v>202312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-24"/>
        <c:axId val="-816989504"/>
        <c:axId val="-816996576"/>
      </c:barChart>
      <c:dateAx>
        <c:axId val="-8169895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>
                <a:latin typeface="Arial Narrow" pitchFamily="34" charset="0"/>
              </a:defRPr>
            </a:pPr>
            <a:endParaRPr lang="es-SV"/>
          </a:p>
        </c:txPr>
        <c:crossAx val="-816996576"/>
        <c:crosses val="autoZero"/>
        <c:auto val="1"/>
        <c:lblOffset val="100"/>
        <c:baseTimeUnit val="months"/>
        <c:majorUnit val="2"/>
        <c:majorTimeUnit val="months"/>
        <c:minorUnit val="2"/>
      </c:dateAx>
      <c:valAx>
        <c:axId val="-81699657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Arial Narrow" pitchFamily="34" charset="0"/>
              </a:defRPr>
            </a:pPr>
            <a:endParaRPr lang="es-SV"/>
          </a:p>
        </c:txPr>
        <c:crossAx val="-8169895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rgbClr val="0068B3"/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</c:spPr>
        <c:marker>
          <c:symbol val="none"/>
        </c:marker>
      </c:pivotFmt>
      <c:pivotFmt>
        <c:idx val="1"/>
      </c:pivotFmt>
      <c:pivotFmt>
        <c:idx val="2"/>
      </c:pivotFmt>
      <c:pivotFmt>
        <c:idx val="3"/>
      </c:pivotFmt>
      <c:pivotFmt>
        <c:idx val="4"/>
        <c:spPr>
          <a:solidFill>
            <a:srgbClr val="0068B3"/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</c:pivotFmt>
      <c:pivotFmt>
        <c:idx val="6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68B3"/>
            </a:solidFill>
            <a:effectLst>
              <a:outerShdw blurRad="40005" dist="22860" dir="5400000" algn="ctr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24"/>
              <c:layout>
                <c:manualLayout>
                  <c:x val="5.5555555555555558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>
                        <a:latin typeface="Arial Narrow" pitchFamily="34" charset="0"/>
                      </a:rPr>
                      <a:t>1</a:t>
                    </a:r>
                    <a:r>
                      <a:rPr lang="en-US">
                        <a:latin typeface="Arial Narrow" pitchFamily="34" charset="0"/>
                      </a:rPr>
                      <a:t>9.6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S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'Monto y No.'!$E$16:$E$40</c:f>
              <c:numCache>
                <c:formatCode>mmm\-yy</c:formatCode>
                <c:ptCount val="25"/>
                <c:pt idx="0">
                  <c:v>41974</c:v>
                </c:pt>
                <c:pt idx="1">
                  <c:v>42005</c:v>
                </c:pt>
                <c:pt idx="2">
                  <c:v>42036</c:v>
                </c:pt>
                <c:pt idx="3">
                  <c:v>42064</c:v>
                </c:pt>
                <c:pt idx="4">
                  <c:v>42095</c:v>
                </c:pt>
                <c:pt idx="5">
                  <c:v>42125</c:v>
                </c:pt>
                <c:pt idx="6">
                  <c:v>42156</c:v>
                </c:pt>
                <c:pt idx="7">
                  <c:v>42186</c:v>
                </c:pt>
                <c:pt idx="8">
                  <c:v>42217</c:v>
                </c:pt>
                <c:pt idx="9">
                  <c:v>42248</c:v>
                </c:pt>
                <c:pt idx="10">
                  <c:v>42278</c:v>
                </c:pt>
                <c:pt idx="11">
                  <c:v>42309</c:v>
                </c:pt>
                <c:pt idx="12">
                  <c:v>42339</c:v>
                </c:pt>
                <c:pt idx="13">
                  <c:v>42370</c:v>
                </c:pt>
                <c:pt idx="14">
                  <c:v>42401</c:v>
                </c:pt>
                <c:pt idx="15">
                  <c:v>42430</c:v>
                </c:pt>
                <c:pt idx="16">
                  <c:v>42461</c:v>
                </c:pt>
                <c:pt idx="17">
                  <c:v>42491</c:v>
                </c:pt>
                <c:pt idx="18">
                  <c:v>42522</c:v>
                </c:pt>
                <c:pt idx="19">
                  <c:v>42552</c:v>
                </c:pt>
                <c:pt idx="20">
                  <c:v>42583</c:v>
                </c:pt>
                <c:pt idx="21">
                  <c:v>42614</c:v>
                </c:pt>
                <c:pt idx="22">
                  <c:v>42644</c:v>
                </c:pt>
                <c:pt idx="23">
                  <c:v>42675</c:v>
                </c:pt>
                <c:pt idx="24">
                  <c:v>42705</c:v>
                </c:pt>
              </c:numCache>
            </c:numRef>
          </c:cat>
          <c:val>
            <c:numRef>
              <c:f>'Monto y No.'!$F$16:$F$40</c:f>
              <c:numCache>
                <c:formatCode>#,##0.00</c:formatCode>
                <c:ptCount val="25"/>
                <c:pt idx="0">
                  <c:v>12634735.920000002</c:v>
                </c:pt>
                <c:pt idx="1">
                  <c:v>10830949.45999998</c:v>
                </c:pt>
                <c:pt idx="2">
                  <c:v>9960841.699999975</c:v>
                </c:pt>
                <c:pt idx="3">
                  <c:v>11876242.369999988</c:v>
                </c:pt>
                <c:pt idx="4">
                  <c:v>10281724.119999979</c:v>
                </c:pt>
                <c:pt idx="5">
                  <c:v>11914216.519999987</c:v>
                </c:pt>
                <c:pt idx="6">
                  <c:v>11793994.829999991</c:v>
                </c:pt>
                <c:pt idx="7">
                  <c:v>11990385.90000001</c:v>
                </c:pt>
                <c:pt idx="8">
                  <c:v>12332494.729999987</c:v>
                </c:pt>
                <c:pt idx="9">
                  <c:v>11961330.15</c:v>
                </c:pt>
                <c:pt idx="10">
                  <c:v>13075815.900000002</c:v>
                </c:pt>
                <c:pt idx="11">
                  <c:v>12850240.470000012</c:v>
                </c:pt>
                <c:pt idx="12">
                  <c:v>15904504.720000029</c:v>
                </c:pt>
                <c:pt idx="13">
                  <c:v>13495757.67000003</c:v>
                </c:pt>
                <c:pt idx="14">
                  <c:v>13421026.100000039</c:v>
                </c:pt>
                <c:pt idx="15">
                  <c:v>12103261.440000035</c:v>
                </c:pt>
                <c:pt idx="16">
                  <c:v>14379424.930000052</c:v>
                </c:pt>
                <c:pt idx="17">
                  <c:v>15771721.170000058</c:v>
                </c:pt>
                <c:pt idx="18">
                  <c:v>16745638.770000041</c:v>
                </c:pt>
                <c:pt idx="19">
                  <c:v>17604391.320000049</c:v>
                </c:pt>
                <c:pt idx="20">
                  <c:v>17272133.160000049</c:v>
                </c:pt>
                <c:pt idx="21">
                  <c:v>17386786.980000019</c:v>
                </c:pt>
                <c:pt idx="22">
                  <c:v>19434295.770000033</c:v>
                </c:pt>
                <c:pt idx="23">
                  <c:v>19133617.930000011</c:v>
                </c:pt>
                <c:pt idx="24">
                  <c:v>22191185.73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-24"/>
        <c:axId val="-700018240"/>
        <c:axId val="-614484880"/>
      </c:barChart>
      <c:dateAx>
        <c:axId val="-7000182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>
                <a:latin typeface="Arial Narrow" pitchFamily="34" charset="0"/>
              </a:defRPr>
            </a:pPr>
            <a:endParaRPr lang="es-SV"/>
          </a:p>
        </c:txPr>
        <c:crossAx val="-614484880"/>
        <c:crosses val="autoZero"/>
        <c:auto val="1"/>
        <c:lblOffset val="100"/>
        <c:baseTimeUnit val="months"/>
        <c:majorUnit val="2"/>
        <c:majorTimeUnit val="months"/>
      </c:dateAx>
      <c:valAx>
        <c:axId val="-6144848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 Narrow" pitchFamily="34" charset="0"/>
              </a:defRPr>
            </a:pPr>
            <a:endParaRPr lang="es-SV"/>
          </a:p>
        </c:txPr>
        <c:crossAx val="-700018240"/>
        <c:crosses val="autoZero"/>
        <c:crossBetween val="between"/>
        <c:dispUnits>
          <c:builtInUnit val="millions"/>
          <c:dispUnitsLbl>
            <c:txPr>
              <a:bodyPr/>
              <a:lstStyle/>
              <a:p>
                <a:pPr>
                  <a:defRPr sz="1400">
                    <a:latin typeface="Arial Narrow" pitchFamily="34" charset="0"/>
                  </a:defRPr>
                </a:pPr>
                <a:endParaRPr lang="es-SV"/>
              </a:p>
            </c:txPr>
          </c:dispUnitsLbl>
        </c:dispUnits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7627627627627E-2"/>
          <c:y val="0.17378444881890018"/>
          <c:w val="0.89765250965250953"/>
          <c:h val="0.82621555118110235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8"/>
          <c:dPt>
            <c:idx val="0"/>
            <c:bubble3D val="0"/>
            <c:spPr>
              <a:solidFill>
                <a:srgbClr val="0068B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D5E2E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002A4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80552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1DF2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80828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1.4385027885027884E-2"/>
                  <c:y val="6.83262248468958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4147171964440190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432217932217943E-2"/>
                  <c:y val="1.67254483814524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537215787215788E-2"/>
                  <c:y val="8.3151520122485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9.377132545931776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7206992706992713E-2"/>
                  <c:y val="-3.87530074365704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SV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'No. operaciones'!$A$6:$A$13</c:f>
              <c:strCache>
                <c:ptCount val="8"/>
                <c:pt idx="0">
                  <c:v>Abono a cuenta</c:v>
                </c:pt>
                <c:pt idx="1">
                  <c:v>Depósito en cuenta </c:v>
                </c:pt>
                <c:pt idx="2">
                  <c:v>Pago de colectores</c:v>
                </c:pt>
                <c:pt idx="3">
                  <c:v>Pago de préstamos</c:v>
                </c:pt>
                <c:pt idx="4">
                  <c:v>Pago de remesas</c:v>
                </c:pt>
                <c:pt idx="5">
                  <c:v>Pago de tarjeta de crédito</c:v>
                </c:pt>
                <c:pt idx="6">
                  <c:v>Retiro de efectivo</c:v>
                </c:pt>
                <c:pt idx="7">
                  <c:v>Transferencia a cuenta</c:v>
                </c:pt>
              </c:strCache>
            </c:strRef>
          </c:cat>
          <c:val>
            <c:numRef>
              <c:f>'No. operaciones'!$B$6:$B$13</c:f>
              <c:numCache>
                <c:formatCode>0.0%</c:formatCode>
                <c:ptCount val="8"/>
                <c:pt idx="0">
                  <c:v>0.13029380363003679</c:v>
                </c:pt>
                <c:pt idx="1">
                  <c:v>3.3611451619281119E-4</c:v>
                </c:pt>
                <c:pt idx="2">
                  <c:v>0.40124164656569999</c:v>
                </c:pt>
                <c:pt idx="3">
                  <c:v>5.8034125509114638E-2</c:v>
                </c:pt>
                <c:pt idx="4">
                  <c:v>0.11358693503104117</c:v>
                </c:pt>
                <c:pt idx="5">
                  <c:v>0.24547233975246222</c:v>
                </c:pt>
                <c:pt idx="6">
                  <c:v>5.0446834592115172E-2</c:v>
                </c:pt>
                <c:pt idx="7">
                  <c:v>5.8820040333742041E-4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 Narrow" pitchFamily="34" charset="0"/>
        </a:defRPr>
      </a:pPr>
      <a:endParaRPr lang="es-SV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1D5FB-588F-4D7B-92A5-9F498207393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4CFD3890-B29D-496F-AB6F-288BEF37C9A0}">
      <dgm:prSet phldrT="[Texto]"/>
      <dgm:spPr/>
      <dgm:t>
        <a:bodyPr/>
        <a:lstStyle/>
        <a:p>
          <a:r>
            <a:rPr lang="es-SV" dirty="0" smtClean="0"/>
            <a:t>Artículo 22</a:t>
          </a:r>
          <a:endParaRPr lang="es-SV" dirty="0"/>
        </a:p>
      </dgm:t>
    </dgm:pt>
    <dgm:pt modelId="{6D141E83-5DBC-4C09-8595-0A5343560930}" type="parTrans" cxnId="{8696B2AD-51AC-41E2-9A02-6A00A05250FE}">
      <dgm:prSet/>
      <dgm:spPr/>
      <dgm:t>
        <a:bodyPr/>
        <a:lstStyle/>
        <a:p>
          <a:endParaRPr lang="es-SV"/>
        </a:p>
      </dgm:t>
    </dgm:pt>
    <dgm:pt modelId="{ADF7E0C7-39CC-4B4F-8932-B03BD59BE401}" type="sibTrans" cxnId="{8696B2AD-51AC-41E2-9A02-6A00A05250FE}">
      <dgm:prSet/>
      <dgm:spPr/>
      <dgm:t>
        <a:bodyPr/>
        <a:lstStyle/>
        <a:p>
          <a:endParaRPr lang="es-SV"/>
        </a:p>
      </dgm:t>
    </dgm:pt>
    <dgm:pt modelId="{EC56D9D3-2043-4E8A-901B-99D320979372}">
      <dgm:prSet phldrT="[Texto]" custT="1"/>
      <dgm:spPr/>
      <dgm:t>
        <a:bodyPr/>
        <a:lstStyle/>
        <a:p>
          <a:pPr algn="just"/>
          <a:r>
            <a:rPr lang="es-MX" sz="1600" i="1" smtClean="0"/>
            <a:t>Las </a:t>
          </a:r>
          <a:r>
            <a:rPr lang="es-MX" sz="1600" i="1" dirty="0" smtClean="0"/>
            <a:t>contrataciones  de CF, fecha de contratación y de inicio de operaciones, dirección y ubicación exacta;</a:t>
          </a:r>
          <a:endParaRPr lang="es-SV" sz="1600" dirty="0"/>
        </a:p>
      </dgm:t>
    </dgm:pt>
    <dgm:pt modelId="{EEF240E4-5204-4A49-9FC3-512F17060536}" type="parTrans" cxnId="{5F5DC8A6-70DA-4F89-9468-85CD7E010F40}">
      <dgm:prSet/>
      <dgm:spPr/>
      <dgm:t>
        <a:bodyPr/>
        <a:lstStyle/>
        <a:p>
          <a:endParaRPr lang="es-SV"/>
        </a:p>
      </dgm:t>
    </dgm:pt>
    <dgm:pt modelId="{3DF1A690-C74B-4CDD-8F51-D7FECFF16665}" type="sibTrans" cxnId="{5F5DC8A6-70DA-4F89-9468-85CD7E010F40}">
      <dgm:prSet/>
      <dgm:spPr/>
      <dgm:t>
        <a:bodyPr/>
        <a:lstStyle/>
        <a:p>
          <a:endParaRPr lang="es-SV"/>
        </a:p>
      </dgm:t>
    </dgm:pt>
    <dgm:pt modelId="{DEA69497-D6BA-4E95-8EC2-0C120982FE2E}">
      <dgm:prSet phldrT="[Texto]" custT="1"/>
      <dgm:spPr/>
      <dgm:t>
        <a:bodyPr/>
        <a:lstStyle/>
        <a:p>
          <a:pPr algn="l"/>
          <a:r>
            <a:rPr lang="es-MX" sz="1600" i="1" smtClean="0"/>
            <a:t>Información indicada en :</a:t>
          </a:r>
          <a:endParaRPr lang="es-SV" sz="1600" i="1" dirty="0"/>
        </a:p>
      </dgm:t>
    </dgm:pt>
    <dgm:pt modelId="{9BF7C38C-87A0-46C3-9E8D-1FB061129BCB}" type="parTrans" cxnId="{18558C5A-A3D6-409D-90F0-6D8D4C90D8D4}">
      <dgm:prSet/>
      <dgm:spPr/>
      <dgm:t>
        <a:bodyPr/>
        <a:lstStyle/>
        <a:p>
          <a:endParaRPr lang="es-SV"/>
        </a:p>
      </dgm:t>
    </dgm:pt>
    <dgm:pt modelId="{7FFB38BA-EB1E-4DF8-AF8E-D8F22F670BF1}" type="sibTrans" cxnId="{18558C5A-A3D6-409D-90F0-6D8D4C90D8D4}">
      <dgm:prSet/>
      <dgm:spPr/>
      <dgm:t>
        <a:bodyPr/>
        <a:lstStyle/>
        <a:p>
          <a:endParaRPr lang="es-SV"/>
        </a:p>
      </dgm:t>
    </dgm:pt>
    <dgm:pt modelId="{236B69E1-E8FD-4B55-ADC8-3373788AEB37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MX" sz="1600" i="1" smtClean="0"/>
            <a:t>Las </a:t>
          </a:r>
          <a:r>
            <a:rPr lang="es-MX" sz="1600" i="1" dirty="0" smtClean="0"/>
            <a:t>terminaciones de los contratos, fecha y causal</a:t>
          </a:r>
        </a:p>
      </dgm:t>
    </dgm:pt>
    <dgm:pt modelId="{F2ACE427-CA11-4F92-8320-B1517610A112}" type="parTrans" cxnId="{7C965B68-B272-4E67-B696-E372FAACDB82}">
      <dgm:prSet/>
      <dgm:spPr/>
      <dgm:t>
        <a:bodyPr/>
        <a:lstStyle/>
        <a:p>
          <a:endParaRPr lang="es-SV"/>
        </a:p>
      </dgm:t>
    </dgm:pt>
    <dgm:pt modelId="{AEBEA213-521A-4900-81F2-CF4935D1BE7C}" type="sibTrans" cxnId="{7C965B68-B272-4E67-B696-E372FAACDB82}">
      <dgm:prSet/>
      <dgm:spPr/>
      <dgm:t>
        <a:bodyPr/>
        <a:lstStyle/>
        <a:p>
          <a:endParaRPr lang="es-SV"/>
        </a:p>
      </dgm:t>
    </dgm:pt>
    <dgm:pt modelId="{70D3417C-C35E-4579-BC17-89AA2B68128A}">
      <dgm:prSet custT="1"/>
      <dgm:spPr/>
      <dgm:t>
        <a:bodyPr/>
        <a:lstStyle/>
        <a:p>
          <a:r>
            <a:rPr lang="es-MX" sz="1600" i="1" smtClean="0"/>
            <a:t>Actualización </a:t>
          </a:r>
          <a:r>
            <a:rPr lang="es-MX" sz="1600" i="1" dirty="0" smtClean="0"/>
            <a:t>de mapa de presencia de país por zona geográfica</a:t>
          </a:r>
        </a:p>
      </dgm:t>
    </dgm:pt>
    <dgm:pt modelId="{0606DE36-94FB-4E09-8DAF-F727BA294D02}" type="parTrans" cxnId="{82C89513-EC04-4F74-B9FD-F78DFD8F2530}">
      <dgm:prSet/>
      <dgm:spPr/>
      <dgm:t>
        <a:bodyPr/>
        <a:lstStyle/>
        <a:p>
          <a:endParaRPr lang="es-SV"/>
        </a:p>
      </dgm:t>
    </dgm:pt>
    <dgm:pt modelId="{3785483D-9F9A-4956-A7BC-CFF8E4D5E63D}" type="sibTrans" cxnId="{82C89513-EC04-4F74-B9FD-F78DFD8F2530}">
      <dgm:prSet/>
      <dgm:spPr/>
      <dgm:t>
        <a:bodyPr/>
        <a:lstStyle/>
        <a:p>
          <a:endParaRPr lang="es-SV"/>
        </a:p>
      </dgm:t>
    </dgm:pt>
    <dgm:pt modelId="{8221E069-091C-421B-B9CB-2D9966537127}">
      <dgm:prSet phldrT="[Texto]"/>
      <dgm:spPr/>
      <dgm:t>
        <a:bodyPr/>
        <a:lstStyle/>
        <a:p>
          <a:r>
            <a:rPr lang="es-SV" dirty="0" smtClean="0"/>
            <a:t>Artículo 36 </a:t>
          </a:r>
          <a:endParaRPr lang="es-SV" dirty="0"/>
        </a:p>
      </dgm:t>
    </dgm:pt>
    <dgm:pt modelId="{2111A9BA-76DC-47EE-8254-9C6B8CAB3DDA}" type="parTrans" cxnId="{647D19CD-1B7B-4BAD-9DFC-AFE8759B3F95}">
      <dgm:prSet/>
      <dgm:spPr/>
      <dgm:t>
        <a:bodyPr/>
        <a:lstStyle/>
        <a:p>
          <a:endParaRPr lang="es-SV"/>
        </a:p>
      </dgm:t>
    </dgm:pt>
    <dgm:pt modelId="{6FB87B06-D850-4A2B-A7DD-F98EE66BABED}" type="sibTrans" cxnId="{647D19CD-1B7B-4BAD-9DFC-AFE8759B3F95}">
      <dgm:prSet/>
      <dgm:spPr/>
      <dgm:t>
        <a:bodyPr/>
        <a:lstStyle/>
        <a:p>
          <a:endParaRPr lang="es-SV"/>
        </a:p>
      </dgm:t>
    </dgm:pt>
    <dgm:pt modelId="{EAABC7BB-9EA7-4A33-ABD9-1C1881F1F7DF}">
      <dgm:prSet phldrT="[Texto]" custT="1"/>
      <dgm:spPr/>
      <dgm:t>
        <a:bodyPr/>
        <a:lstStyle/>
        <a:p>
          <a:pPr algn="just"/>
          <a:r>
            <a:rPr lang="es-MX" sz="1600" b="1" i="1" dirty="0" smtClean="0"/>
            <a:t>Anexo No. 2: </a:t>
          </a:r>
          <a:r>
            <a:rPr lang="es-MX" sz="1600" i="1" dirty="0" smtClean="0"/>
            <a:t>Control de Reclamos o denuncias de operaciones y servicio de los clientes, usuarios o de corresponsales financieros   </a:t>
          </a:r>
          <a:r>
            <a:rPr lang="es-ES" sz="1600" i="1" dirty="0" smtClean="0">
              <a:solidFill>
                <a:srgbClr val="FF0000"/>
              </a:solidFill>
            </a:rPr>
            <a:t> </a:t>
          </a:r>
          <a:endParaRPr lang="es-SV" sz="1600" i="1" dirty="0"/>
        </a:p>
      </dgm:t>
    </dgm:pt>
    <dgm:pt modelId="{F8617E84-66D5-4374-A6C2-24E73035A7CF}" type="parTrans" cxnId="{D803237E-E879-4692-BE26-47620ADA13C4}">
      <dgm:prSet/>
      <dgm:spPr/>
      <dgm:t>
        <a:bodyPr/>
        <a:lstStyle/>
        <a:p>
          <a:endParaRPr lang="es-SV"/>
        </a:p>
      </dgm:t>
    </dgm:pt>
    <dgm:pt modelId="{9C0D1A13-AEBC-44A0-9D56-A8C8615F5F8B}" type="sibTrans" cxnId="{D803237E-E879-4692-BE26-47620ADA13C4}">
      <dgm:prSet/>
      <dgm:spPr/>
      <dgm:t>
        <a:bodyPr/>
        <a:lstStyle/>
        <a:p>
          <a:endParaRPr lang="es-SV"/>
        </a:p>
      </dgm:t>
    </dgm:pt>
    <dgm:pt modelId="{45907D52-400B-45D6-8541-3AC87FF8E472}">
      <dgm:prSet phldrT="[Texto]" custT="1"/>
      <dgm:spPr/>
      <dgm:t>
        <a:bodyPr/>
        <a:lstStyle/>
        <a:p>
          <a:pPr algn="just"/>
          <a:r>
            <a:rPr lang="es-SV" sz="1600" b="1" i="1" dirty="0" smtClean="0"/>
            <a:t>Anexo No.3 : </a:t>
          </a:r>
          <a:r>
            <a:rPr lang="es-SV" sz="1600" i="1" dirty="0" smtClean="0"/>
            <a:t>Tipos de eventos por riesgo Operacional en los Corresponsales Financieros </a:t>
          </a:r>
          <a:endParaRPr lang="es-SV" sz="1600" i="1" dirty="0"/>
        </a:p>
      </dgm:t>
    </dgm:pt>
    <dgm:pt modelId="{E6C66F37-5F10-485E-8DCD-B5B12F566F77}" type="parTrans" cxnId="{32E8A497-9FC8-4DAE-8014-5271B708847D}">
      <dgm:prSet/>
      <dgm:spPr/>
      <dgm:t>
        <a:bodyPr/>
        <a:lstStyle/>
        <a:p>
          <a:endParaRPr lang="es-SV"/>
        </a:p>
      </dgm:t>
    </dgm:pt>
    <dgm:pt modelId="{DE013C13-2446-4646-96AF-319A7E3DD5D3}" type="sibTrans" cxnId="{32E8A497-9FC8-4DAE-8014-5271B708847D}">
      <dgm:prSet/>
      <dgm:spPr/>
      <dgm:t>
        <a:bodyPr/>
        <a:lstStyle/>
        <a:p>
          <a:endParaRPr lang="es-SV"/>
        </a:p>
      </dgm:t>
    </dgm:pt>
    <dgm:pt modelId="{D662B0A3-A648-45AF-BD5A-C585C7B43D20}">
      <dgm:prSet phldrT="[Texto]" custT="1"/>
      <dgm:spPr/>
      <dgm:t>
        <a:bodyPr/>
        <a:lstStyle/>
        <a:p>
          <a:pPr algn="just"/>
          <a:r>
            <a:rPr lang="es-MX" sz="1600" i="1" dirty="0" smtClean="0"/>
            <a:t> </a:t>
          </a:r>
          <a:r>
            <a:rPr lang="es-MX" sz="1600" b="1" i="1" dirty="0" smtClean="0"/>
            <a:t>Anexos Nos. 1:</a:t>
          </a:r>
          <a:r>
            <a:rPr lang="es-MX" sz="1600" i="1" dirty="0" smtClean="0"/>
            <a:t> información estadística de la realización de operaciones y prestación de servicios por medio de Corresponsales Financieros. </a:t>
          </a:r>
          <a:r>
            <a:rPr lang="es-ES" sz="1600" i="1" dirty="0" smtClean="0">
              <a:solidFill>
                <a:srgbClr val="FF0000"/>
              </a:solidFill>
            </a:rPr>
            <a:t> </a:t>
          </a:r>
          <a:endParaRPr lang="es-SV" sz="1600" i="1" dirty="0"/>
        </a:p>
      </dgm:t>
    </dgm:pt>
    <dgm:pt modelId="{51AE196A-C335-4564-B999-F49563C4C8A0}" type="sibTrans" cxnId="{6F39B46D-A1AC-4596-821C-52B758A97E83}">
      <dgm:prSet/>
      <dgm:spPr/>
      <dgm:t>
        <a:bodyPr/>
        <a:lstStyle/>
        <a:p>
          <a:endParaRPr lang="es-SV"/>
        </a:p>
      </dgm:t>
    </dgm:pt>
    <dgm:pt modelId="{86AD476C-7B80-4835-8951-09F9CAC650C0}" type="parTrans" cxnId="{6F39B46D-A1AC-4596-821C-52B758A97E83}">
      <dgm:prSet/>
      <dgm:spPr/>
      <dgm:t>
        <a:bodyPr/>
        <a:lstStyle/>
        <a:p>
          <a:endParaRPr lang="es-SV"/>
        </a:p>
      </dgm:t>
    </dgm:pt>
    <dgm:pt modelId="{89C55763-E9B8-4222-8C55-C744BD3C9A03}" type="pres">
      <dgm:prSet presAssocID="{16D1D5FB-588F-4D7B-92A5-9F498207393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AACE4150-9100-4BE1-A3DE-5CF63C0DA767}" type="pres">
      <dgm:prSet presAssocID="{4CFD3890-B29D-496F-AB6F-288BEF37C9A0}" presName="composite" presStyleCnt="0"/>
      <dgm:spPr/>
    </dgm:pt>
    <dgm:pt modelId="{A99F9EEB-E62C-4E42-AD4E-EDA204EB049D}" type="pres">
      <dgm:prSet presAssocID="{4CFD3890-B29D-496F-AB6F-288BEF37C9A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199F1F13-D21D-4597-9796-9FE09324AA3F}" type="pres">
      <dgm:prSet presAssocID="{4CFD3890-B29D-496F-AB6F-288BEF37C9A0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B20D9F34-8D8F-4BA8-9235-2C4FEA94BA65}" type="pres">
      <dgm:prSet presAssocID="{ADF7E0C7-39CC-4B4F-8932-B03BD59BE401}" presName="sp" presStyleCnt="0"/>
      <dgm:spPr/>
    </dgm:pt>
    <dgm:pt modelId="{2A37AAA1-2C97-442A-818E-20950AF547C6}" type="pres">
      <dgm:prSet presAssocID="{8221E069-091C-421B-B9CB-2D9966537127}" presName="composite" presStyleCnt="0"/>
      <dgm:spPr/>
    </dgm:pt>
    <dgm:pt modelId="{1E635E5E-FB6E-492F-85F9-9FF5886E77A1}" type="pres">
      <dgm:prSet presAssocID="{8221E069-091C-421B-B9CB-2D996653712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D192F67E-4A6D-43FD-8225-19F6015151A2}" type="pres">
      <dgm:prSet presAssocID="{8221E069-091C-421B-B9CB-2D9966537127}" presName="descendantText" presStyleLbl="alignAcc1" presStyleIdx="1" presStyleCnt="2" custScaleY="177898" custLinFactNeighborX="98" custLinFactNeighborY="-10702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726C815E-CFCB-41FF-8C23-AB7A06CE0364}" type="presOf" srcId="{EAABC7BB-9EA7-4A33-ABD9-1C1881F1F7DF}" destId="{D192F67E-4A6D-43FD-8225-19F6015151A2}" srcOrd="0" destOrd="2" presId="urn:microsoft.com/office/officeart/2005/8/layout/chevron2"/>
    <dgm:cxn modelId="{14D6A1BA-9568-4AF5-B082-59508F3D841D}" type="presOf" srcId="{16D1D5FB-588F-4D7B-92A5-9F4982073932}" destId="{89C55763-E9B8-4222-8C55-C744BD3C9A03}" srcOrd="0" destOrd="0" presId="urn:microsoft.com/office/officeart/2005/8/layout/chevron2"/>
    <dgm:cxn modelId="{18558C5A-A3D6-409D-90F0-6D8D4C90D8D4}" srcId="{8221E069-091C-421B-B9CB-2D9966537127}" destId="{DEA69497-D6BA-4E95-8EC2-0C120982FE2E}" srcOrd="0" destOrd="0" parTransId="{9BF7C38C-87A0-46C3-9E8D-1FB061129BCB}" sibTransId="{7FFB38BA-EB1E-4DF8-AF8E-D8F22F670BF1}"/>
    <dgm:cxn modelId="{5EDC0DF5-3065-461D-93E0-45A55E663A89}" type="presOf" srcId="{236B69E1-E8FD-4B55-ADC8-3373788AEB37}" destId="{199F1F13-D21D-4597-9796-9FE09324AA3F}" srcOrd="0" destOrd="1" presId="urn:microsoft.com/office/officeart/2005/8/layout/chevron2"/>
    <dgm:cxn modelId="{C6DAD7F2-A19E-49BA-8957-EC91F7F8A314}" type="presOf" srcId="{4CFD3890-B29D-496F-AB6F-288BEF37C9A0}" destId="{A99F9EEB-E62C-4E42-AD4E-EDA204EB049D}" srcOrd="0" destOrd="0" presId="urn:microsoft.com/office/officeart/2005/8/layout/chevron2"/>
    <dgm:cxn modelId="{7C965B68-B272-4E67-B696-E372FAACDB82}" srcId="{4CFD3890-B29D-496F-AB6F-288BEF37C9A0}" destId="{236B69E1-E8FD-4B55-ADC8-3373788AEB37}" srcOrd="1" destOrd="0" parTransId="{F2ACE427-CA11-4F92-8320-B1517610A112}" sibTransId="{AEBEA213-521A-4900-81F2-CF4935D1BE7C}"/>
    <dgm:cxn modelId="{ACF76375-F3B1-4CB3-A29F-292617B86978}" type="presOf" srcId="{DEA69497-D6BA-4E95-8EC2-0C120982FE2E}" destId="{D192F67E-4A6D-43FD-8225-19F6015151A2}" srcOrd="0" destOrd="0" presId="urn:microsoft.com/office/officeart/2005/8/layout/chevron2"/>
    <dgm:cxn modelId="{32E8A497-9FC8-4DAE-8014-5271B708847D}" srcId="{8221E069-091C-421B-B9CB-2D9966537127}" destId="{45907D52-400B-45D6-8541-3AC87FF8E472}" srcOrd="3" destOrd="0" parTransId="{E6C66F37-5F10-485E-8DCD-B5B12F566F77}" sibTransId="{DE013C13-2446-4646-96AF-319A7E3DD5D3}"/>
    <dgm:cxn modelId="{D803237E-E879-4692-BE26-47620ADA13C4}" srcId="{8221E069-091C-421B-B9CB-2D9966537127}" destId="{EAABC7BB-9EA7-4A33-ABD9-1C1881F1F7DF}" srcOrd="2" destOrd="0" parTransId="{F8617E84-66D5-4374-A6C2-24E73035A7CF}" sibTransId="{9C0D1A13-AEBC-44A0-9D56-A8C8615F5F8B}"/>
    <dgm:cxn modelId="{033E00B6-0102-4A91-968D-5ABB5C22F8FD}" type="presOf" srcId="{45907D52-400B-45D6-8541-3AC87FF8E472}" destId="{D192F67E-4A6D-43FD-8225-19F6015151A2}" srcOrd="0" destOrd="3" presId="urn:microsoft.com/office/officeart/2005/8/layout/chevron2"/>
    <dgm:cxn modelId="{DDCDE60A-F27C-4AEF-998C-B610D9606CCD}" type="presOf" srcId="{D662B0A3-A648-45AF-BD5A-C585C7B43D20}" destId="{D192F67E-4A6D-43FD-8225-19F6015151A2}" srcOrd="0" destOrd="1" presId="urn:microsoft.com/office/officeart/2005/8/layout/chevron2"/>
    <dgm:cxn modelId="{5F5DC8A6-70DA-4F89-9468-85CD7E010F40}" srcId="{4CFD3890-B29D-496F-AB6F-288BEF37C9A0}" destId="{EC56D9D3-2043-4E8A-901B-99D320979372}" srcOrd="0" destOrd="0" parTransId="{EEF240E4-5204-4A49-9FC3-512F17060536}" sibTransId="{3DF1A690-C74B-4CDD-8F51-D7FECFF16665}"/>
    <dgm:cxn modelId="{2B668183-C627-42BD-8DDB-1C2AEF2425C2}" type="presOf" srcId="{8221E069-091C-421B-B9CB-2D9966537127}" destId="{1E635E5E-FB6E-492F-85F9-9FF5886E77A1}" srcOrd="0" destOrd="0" presId="urn:microsoft.com/office/officeart/2005/8/layout/chevron2"/>
    <dgm:cxn modelId="{647D19CD-1B7B-4BAD-9DFC-AFE8759B3F95}" srcId="{16D1D5FB-588F-4D7B-92A5-9F4982073932}" destId="{8221E069-091C-421B-B9CB-2D9966537127}" srcOrd="1" destOrd="0" parTransId="{2111A9BA-76DC-47EE-8254-9C6B8CAB3DDA}" sibTransId="{6FB87B06-D850-4A2B-A7DD-F98EE66BABED}"/>
    <dgm:cxn modelId="{ABFA942E-8FFD-42C4-A88E-5820BB193E44}" type="presOf" srcId="{70D3417C-C35E-4579-BC17-89AA2B68128A}" destId="{199F1F13-D21D-4597-9796-9FE09324AA3F}" srcOrd="0" destOrd="2" presId="urn:microsoft.com/office/officeart/2005/8/layout/chevron2"/>
    <dgm:cxn modelId="{8696B2AD-51AC-41E2-9A02-6A00A05250FE}" srcId="{16D1D5FB-588F-4D7B-92A5-9F4982073932}" destId="{4CFD3890-B29D-496F-AB6F-288BEF37C9A0}" srcOrd="0" destOrd="0" parTransId="{6D141E83-5DBC-4C09-8595-0A5343560930}" sibTransId="{ADF7E0C7-39CC-4B4F-8932-B03BD59BE401}"/>
    <dgm:cxn modelId="{632D6EDD-41BE-40AD-8277-DFDEF856E6E1}" type="presOf" srcId="{EC56D9D3-2043-4E8A-901B-99D320979372}" destId="{199F1F13-D21D-4597-9796-9FE09324AA3F}" srcOrd="0" destOrd="0" presId="urn:microsoft.com/office/officeart/2005/8/layout/chevron2"/>
    <dgm:cxn modelId="{6F39B46D-A1AC-4596-821C-52B758A97E83}" srcId="{8221E069-091C-421B-B9CB-2D9966537127}" destId="{D662B0A3-A648-45AF-BD5A-C585C7B43D20}" srcOrd="1" destOrd="0" parTransId="{86AD476C-7B80-4835-8951-09F9CAC650C0}" sibTransId="{51AE196A-C335-4564-B999-F49563C4C8A0}"/>
    <dgm:cxn modelId="{82C89513-EC04-4F74-B9FD-F78DFD8F2530}" srcId="{4CFD3890-B29D-496F-AB6F-288BEF37C9A0}" destId="{70D3417C-C35E-4579-BC17-89AA2B68128A}" srcOrd="2" destOrd="0" parTransId="{0606DE36-94FB-4E09-8DAF-F727BA294D02}" sibTransId="{3785483D-9F9A-4956-A7BC-CFF8E4D5E63D}"/>
    <dgm:cxn modelId="{E68064FD-F0BB-4642-BF1A-C0390FB3A419}" type="presParOf" srcId="{89C55763-E9B8-4222-8C55-C744BD3C9A03}" destId="{AACE4150-9100-4BE1-A3DE-5CF63C0DA767}" srcOrd="0" destOrd="0" presId="urn:microsoft.com/office/officeart/2005/8/layout/chevron2"/>
    <dgm:cxn modelId="{AE688A2C-A7EB-464B-A27E-C174D7DF690F}" type="presParOf" srcId="{AACE4150-9100-4BE1-A3DE-5CF63C0DA767}" destId="{A99F9EEB-E62C-4E42-AD4E-EDA204EB049D}" srcOrd="0" destOrd="0" presId="urn:microsoft.com/office/officeart/2005/8/layout/chevron2"/>
    <dgm:cxn modelId="{7F535001-8BFF-46C7-AE82-CAB83DE669BF}" type="presParOf" srcId="{AACE4150-9100-4BE1-A3DE-5CF63C0DA767}" destId="{199F1F13-D21D-4597-9796-9FE09324AA3F}" srcOrd="1" destOrd="0" presId="urn:microsoft.com/office/officeart/2005/8/layout/chevron2"/>
    <dgm:cxn modelId="{6C878619-4D90-4125-969A-0303150175F4}" type="presParOf" srcId="{89C55763-E9B8-4222-8C55-C744BD3C9A03}" destId="{B20D9F34-8D8F-4BA8-9235-2C4FEA94BA65}" srcOrd="1" destOrd="0" presId="urn:microsoft.com/office/officeart/2005/8/layout/chevron2"/>
    <dgm:cxn modelId="{9FE662B5-FCB4-4A05-ADD2-3C1CC128660E}" type="presParOf" srcId="{89C55763-E9B8-4222-8C55-C744BD3C9A03}" destId="{2A37AAA1-2C97-442A-818E-20950AF547C6}" srcOrd="2" destOrd="0" presId="urn:microsoft.com/office/officeart/2005/8/layout/chevron2"/>
    <dgm:cxn modelId="{2B166CC0-2947-4D0F-BB01-3E93C2979104}" type="presParOf" srcId="{2A37AAA1-2C97-442A-818E-20950AF547C6}" destId="{1E635E5E-FB6E-492F-85F9-9FF5886E77A1}" srcOrd="0" destOrd="0" presId="urn:microsoft.com/office/officeart/2005/8/layout/chevron2"/>
    <dgm:cxn modelId="{B695707B-C7AE-4AEE-8F72-1983F118E9D9}" type="presParOf" srcId="{2A37AAA1-2C97-442A-818E-20950AF547C6}" destId="{D192F67E-4A6D-43FD-8225-19F6015151A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D1D5FB-588F-4D7B-92A5-9F498207393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4CFD3890-B29D-496F-AB6F-288BEF37C9A0}">
      <dgm:prSet phldrT="[Texto]"/>
      <dgm:spPr/>
      <dgm:t>
        <a:bodyPr/>
        <a:lstStyle/>
        <a:p>
          <a:r>
            <a:rPr lang="es-MX" b="1" dirty="0" smtClean="0"/>
            <a:t>Art. 23 Supervisión</a:t>
          </a:r>
          <a:endParaRPr lang="es-SV" dirty="0"/>
        </a:p>
      </dgm:t>
    </dgm:pt>
    <dgm:pt modelId="{6D141E83-5DBC-4C09-8595-0A5343560930}" type="parTrans" cxnId="{8696B2AD-51AC-41E2-9A02-6A00A05250FE}">
      <dgm:prSet/>
      <dgm:spPr/>
      <dgm:t>
        <a:bodyPr/>
        <a:lstStyle/>
        <a:p>
          <a:endParaRPr lang="es-SV"/>
        </a:p>
      </dgm:t>
    </dgm:pt>
    <dgm:pt modelId="{ADF7E0C7-39CC-4B4F-8932-B03BD59BE401}" type="sibTrans" cxnId="{8696B2AD-51AC-41E2-9A02-6A00A05250FE}">
      <dgm:prSet/>
      <dgm:spPr/>
      <dgm:t>
        <a:bodyPr/>
        <a:lstStyle/>
        <a:p>
          <a:endParaRPr lang="es-SV"/>
        </a:p>
      </dgm:t>
    </dgm:pt>
    <dgm:pt modelId="{CB349F69-A5E7-499C-A012-78D1A2A9C17E}">
      <dgm:prSet/>
      <dgm:spPr/>
      <dgm:t>
        <a:bodyPr/>
        <a:lstStyle/>
        <a:p>
          <a:pPr algn="just"/>
          <a:r>
            <a:rPr lang="es-MX" i="1" dirty="0" smtClean="0"/>
            <a:t>Las entidades mantendrán a disposición de la Superintendencia, toda la información que ésta requiera para la ejecución de su labor de vigilancia</a:t>
          </a:r>
          <a:r>
            <a:rPr lang="es-MX" b="1" i="1" dirty="0" smtClean="0"/>
            <a:t> </a:t>
          </a:r>
          <a:r>
            <a:rPr lang="es-MX" i="1" dirty="0" smtClean="0"/>
            <a:t>y supervisión, incluyendo la información </a:t>
          </a:r>
          <a:r>
            <a:rPr lang="es-ES" i="1" dirty="0" smtClean="0"/>
            <a:t>completa y actualizada de los Corresponsales Financieros y los  Administradores, </a:t>
          </a:r>
          <a:r>
            <a:rPr lang="es-MX" i="1" dirty="0" smtClean="0"/>
            <a:t>debiendo brindarle toda la colaboración necesaria ya sea en sus visitas de campo o en el </a:t>
          </a:r>
          <a:r>
            <a:rPr lang="es-MX" i="1" u="sng" dirty="0" smtClean="0"/>
            <a:t>monitoreo extra-situ. </a:t>
          </a:r>
          <a:endParaRPr lang="es-SV" i="1" u="sng" dirty="0"/>
        </a:p>
      </dgm:t>
    </dgm:pt>
    <dgm:pt modelId="{7430AE34-DF9E-4AEE-AA8F-3497CAF32453}" type="parTrans" cxnId="{DBFEDA93-F5C5-435E-81DE-ED46C2DF9A40}">
      <dgm:prSet/>
      <dgm:spPr/>
      <dgm:t>
        <a:bodyPr/>
        <a:lstStyle/>
        <a:p>
          <a:endParaRPr lang="es-SV"/>
        </a:p>
      </dgm:t>
    </dgm:pt>
    <dgm:pt modelId="{3B4BB7E0-586A-4110-970D-84783A09802C}" type="sibTrans" cxnId="{DBFEDA93-F5C5-435E-81DE-ED46C2DF9A40}">
      <dgm:prSet/>
      <dgm:spPr/>
      <dgm:t>
        <a:bodyPr/>
        <a:lstStyle/>
        <a:p>
          <a:endParaRPr lang="es-SV"/>
        </a:p>
      </dgm:t>
    </dgm:pt>
    <dgm:pt modelId="{89C55763-E9B8-4222-8C55-C744BD3C9A03}" type="pres">
      <dgm:prSet presAssocID="{16D1D5FB-588F-4D7B-92A5-9F498207393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AACE4150-9100-4BE1-A3DE-5CF63C0DA767}" type="pres">
      <dgm:prSet presAssocID="{4CFD3890-B29D-496F-AB6F-288BEF37C9A0}" presName="composite" presStyleCnt="0"/>
      <dgm:spPr/>
    </dgm:pt>
    <dgm:pt modelId="{A99F9EEB-E62C-4E42-AD4E-EDA204EB049D}" type="pres">
      <dgm:prSet presAssocID="{4CFD3890-B29D-496F-AB6F-288BEF37C9A0}" presName="parentText" presStyleLbl="alignNode1" presStyleIdx="0" presStyleCnt="1" custScaleX="73267" custScaleY="81032" custLinFactNeighborX="-3305" custLinFactNeighborY="-10304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199F1F13-D21D-4597-9796-9FE09324AA3F}" type="pres">
      <dgm:prSet presAssocID="{4CFD3890-B29D-496F-AB6F-288BEF37C9A0}" presName="descendantText" presStyleLbl="alignAcc1" presStyleIdx="0" presStyleCnt="1" custScaleX="11120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0BB4106F-CBB8-45E0-BE6F-37DB279BBB9B}" type="presOf" srcId="{4CFD3890-B29D-496F-AB6F-288BEF37C9A0}" destId="{A99F9EEB-E62C-4E42-AD4E-EDA204EB049D}" srcOrd="0" destOrd="0" presId="urn:microsoft.com/office/officeart/2005/8/layout/chevron2"/>
    <dgm:cxn modelId="{DBFEDA93-F5C5-435E-81DE-ED46C2DF9A40}" srcId="{4CFD3890-B29D-496F-AB6F-288BEF37C9A0}" destId="{CB349F69-A5E7-499C-A012-78D1A2A9C17E}" srcOrd="0" destOrd="0" parTransId="{7430AE34-DF9E-4AEE-AA8F-3497CAF32453}" sibTransId="{3B4BB7E0-586A-4110-970D-84783A09802C}"/>
    <dgm:cxn modelId="{8696B2AD-51AC-41E2-9A02-6A00A05250FE}" srcId="{16D1D5FB-588F-4D7B-92A5-9F4982073932}" destId="{4CFD3890-B29D-496F-AB6F-288BEF37C9A0}" srcOrd="0" destOrd="0" parTransId="{6D141E83-5DBC-4C09-8595-0A5343560930}" sibTransId="{ADF7E0C7-39CC-4B4F-8932-B03BD59BE401}"/>
    <dgm:cxn modelId="{676E034A-975C-4977-BC1C-D9061C724F52}" type="presOf" srcId="{16D1D5FB-588F-4D7B-92A5-9F4982073932}" destId="{89C55763-E9B8-4222-8C55-C744BD3C9A03}" srcOrd="0" destOrd="0" presId="urn:microsoft.com/office/officeart/2005/8/layout/chevron2"/>
    <dgm:cxn modelId="{7DB4202C-96C4-460C-8EFF-5956CCBDC8B8}" type="presOf" srcId="{CB349F69-A5E7-499C-A012-78D1A2A9C17E}" destId="{199F1F13-D21D-4597-9796-9FE09324AA3F}" srcOrd="0" destOrd="0" presId="urn:microsoft.com/office/officeart/2005/8/layout/chevron2"/>
    <dgm:cxn modelId="{60CE3B4A-B62F-4E15-8B3C-5EFA9EE8881A}" type="presParOf" srcId="{89C55763-E9B8-4222-8C55-C744BD3C9A03}" destId="{AACE4150-9100-4BE1-A3DE-5CF63C0DA767}" srcOrd="0" destOrd="0" presId="urn:microsoft.com/office/officeart/2005/8/layout/chevron2"/>
    <dgm:cxn modelId="{8420607D-89B2-40E1-AAC9-91A57B2E9A2A}" type="presParOf" srcId="{AACE4150-9100-4BE1-A3DE-5CF63C0DA767}" destId="{A99F9EEB-E62C-4E42-AD4E-EDA204EB049D}" srcOrd="0" destOrd="0" presId="urn:microsoft.com/office/officeart/2005/8/layout/chevron2"/>
    <dgm:cxn modelId="{6030A63B-FE82-485B-BA3F-5C446C4DA001}" type="presParOf" srcId="{AACE4150-9100-4BE1-A3DE-5CF63C0DA767}" destId="{199F1F13-D21D-4597-9796-9FE09324AA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D93CA3-E212-432E-8BC7-63DB5AADB63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AC6683F7-772A-4B5C-AF1F-A71885FD4779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SV" sz="4400" dirty="0" smtClean="0"/>
            <a:t>2- Situación actual  </a:t>
          </a:r>
          <a:endParaRPr lang="es-SV" sz="4400" dirty="0"/>
        </a:p>
      </dgm:t>
    </dgm:pt>
    <dgm:pt modelId="{C2663435-1E59-468C-9B9E-1CBA64523ADB}" type="parTrans" cxnId="{4772160D-F9F7-40BF-A9F2-3E7A8884456C}">
      <dgm:prSet/>
      <dgm:spPr/>
      <dgm:t>
        <a:bodyPr/>
        <a:lstStyle/>
        <a:p>
          <a:endParaRPr lang="es-SV"/>
        </a:p>
      </dgm:t>
    </dgm:pt>
    <dgm:pt modelId="{1FD959D7-D411-4CD0-9A55-B2AC4CB958D6}" type="sibTrans" cxnId="{4772160D-F9F7-40BF-A9F2-3E7A8884456C}">
      <dgm:prSet/>
      <dgm:spPr/>
      <dgm:t>
        <a:bodyPr/>
        <a:lstStyle/>
        <a:p>
          <a:endParaRPr lang="es-SV"/>
        </a:p>
      </dgm:t>
    </dgm:pt>
    <dgm:pt modelId="{A0C185CE-236A-460C-8505-937D91C03624}" type="pres">
      <dgm:prSet presAssocID="{26D93CA3-E212-432E-8BC7-63DB5AADB63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749AE74C-F834-4343-AAFB-E257DB2A8FC7}" type="pres">
      <dgm:prSet presAssocID="{26D93CA3-E212-432E-8BC7-63DB5AADB631}" presName="dummyMaxCanvas" presStyleCnt="0">
        <dgm:presLayoutVars/>
      </dgm:prSet>
      <dgm:spPr/>
    </dgm:pt>
    <dgm:pt modelId="{D246E863-E23C-4F81-8914-663FC140BEAD}" type="pres">
      <dgm:prSet presAssocID="{26D93CA3-E212-432E-8BC7-63DB5AADB631}" presName="OneNode_1" presStyleLbl="node1" presStyleIdx="0" presStyleCnt="1" custLinFactNeighborX="-346" custLinFactNeighborY="-2243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4772160D-F9F7-40BF-A9F2-3E7A8884456C}" srcId="{26D93CA3-E212-432E-8BC7-63DB5AADB631}" destId="{AC6683F7-772A-4B5C-AF1F-A71885FD4779}" srcOrd="0" destOrd="0" parTransId="{C2663435-1E59-468C-9B9E-1CBA64523ADB}" sibTransId="{1FD959D7-D411-4CD0-9A55-B2AC4CB958D6}"/>
    <dgm:cxn modelId="{781EFC19-7527-4459-B797-8BE9FC30D9A9}" type="presOf" srcId="{AC6683F7-772A-4B5C-AF1F-A71885FD4779}" destId="{D246E863-E23C-4F81-8914-663FC140BEAD}" srcOrd="0" destOrd="0" presId="urn:microsoft.com/office/officeart/2005/8/layout/vProcess5"/>
    <dgm:cxn modelId="{CB4E4A8B-1A31-4B7C-B61A-7AC76A5354CA}" type="presOf" srcId="{26D93CA3-E212-432E-8BC7-63DB5AADB631}" destId="{A0C185CE-236A-460C-8505-937D91C03624}" srcOrd="0" destOrd="0" presId="urn:microsoft.com/office/officeart/2005/8/layout/vProcess5"/>
    <dgm:cxn modelId="{69451457-481D-43C4-B5ED-FF63C3772809}" type="presParOf" srcId="{A0C185CE-236A-460C-8505-937D91C03624}" destId="{749AE74C-F834-4343-AAFB-E257DB2A8FC7}" srcOrd="0" destOrd="0" presId="urn:microsoft.com/office/officeart/2005/8/layout/vProcess5"/>
    <dgm:cxn modelId="{43A09EEB-8FDB-4729-B99A-F932CCA8E06B}" type="presParOf" srcId="{A0C185CE-236A-460C-8505-937D91C03624}" destId="{D246E863-E23C-4F81-8914-663FC140BEAD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8FDEB7-E186-4FC8-8655-2F65B9E16E6D}" type="doc">
      <dgm:prSet loTypeId="urn:microsoft.com/office/officeart/2005/8/layout/default#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SV"/>
        </a:p>
      </dgm:t>
    </dgm:pt>
    <dgm:pt modelId="{01B4A841-3717-4357-A828-CC94FC4946B1}">
      <dgm:prSet phldrT="[Texto]"/>
      <dgm:spPr/>
      <dgm:t>
        <a:bodyPr anchor="t"/>
        <a:lstStyle/>
        <a:p>
          <a:r>
            <a:rPr lang="es-SV" i="1" dirty="0" smtClean="0"/>
            <a:t>Información en diferentes  formatos: </a:t>
          </a:r>
          <a:endParaRPr lang="es-SV" i="1" dirty="0"/>
        </a:p>
      </dgm:t>
    </dgm:pt>
    <dgm:pt modelId="{1F7EB3F2-4797-4827-8D1A-630B3EE38C18}" type="parTrans" cxnId="{969DB074-F537-4A33-95D2-EC4BF9AF8BEF}">
      <dgm:prSet/>
      <dgm:spPr/>
      <dgm:t>
        <a:bodyPr/>
        <a:lstStyle/>
        <a:p>
          <a:endParaRPr lang="es-SV"/>
        </a:p>
      </dgm:t>
    </dgm:pt>
    <dgm:pt modelId="{751ADDF2-23E9-49A1-837A-4F21B14B2C9C}" type="sibTrans" cxnId="{969DB074-F537-4A33-95D2-EC4BF9AF8BEF}">
      <dgm:prSet/>
      <dgm:spPr/>
      <dgm:t>
        <a:bodyPr/>
        <a:lstStyle/>
        <a:p>
          <a:endParaRPr lang="es-SV"/>
        </a:p>
      </dgm:t>
    </dgm:pt>
    <dgm:pt modelId="{BE45229D-665B-4255-A13C-08CCA515A45D}">
      <dgm:prSet phldrT="[Texto]"/>
      <dgm:spPr/>
      <dgm:t>
        <a:bodyPr/>
        <a:lstStyle/>
        <a:p>
          <a:r>
            <a:rPr lang="es-SV" i="1" dirty="0" smtClean="0"/>
            <a:t>Remisión de archivos sin información –sin indicar  si existe o no el evento</a:t>
          </a:r>
          <a:endParaRPr lang="es-SV" i="1" dirty="0"/>
        </a:p>
      </dgm:t>
    </dgm:pt>
    <dgm:pt modelId="{E2B7C91A-A7B0-454D-B9B3-063DBAA3E7FF}" type="parTrans" cxnId="{0D1186F5-53FC-4AA7-8326-974984A81585}">
      <dgm:prSet/>
      <dgm:spPr/>
      <dgm:t>
        <a:bodyPr/>
        <a:lstStyle/>
        <a:p>
          <a:endParaRPr lang="es-SV"/>
        </a:p>
      </dgm:t>
    </dgm:pt>
    <dgm:pt modelId="{E1EB7954-91D0-4ED4-AACE-9FAE5068F1DC}" type="sibTrans" cxnId="{0D1186F5-53FC-4AA7-8326-974984A81585}">
      <dgm:prSet/>
      <dgm:spPr/>
      <dgm:t>
        <a:bodyPr/>
        <a:lstStyle/>
        <a:p>
          <a:endParaRPr lang="es-SV"/>
        </a:p>
      </dgm:t>
    </dgm:pt>
    <dgm:pt modelId="{A50E1D5E-2960-4BEF-8433-958093F6DCA9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SV" i="1" dirty="0" smtClean="0"/>
            <a:t> Registros duplicados</a:t>
          </a:r>
          <a:endParaRPr lang="es-SV" i="1" dirty="0"/>
        </a:p>
      </dgm:t>
    </dgm:pt>
    <dgm:pt modelId="{4D922022-48B7-4977-AD94-F58CDB7C218B}" type="parTrans" cxnId="{567E8AB3-EEA1-4280-9CBC-18C7924274BF}">
      <dgm:prSet/>
      <dgm:spPr/>
      <dgm:t>
        <a:bodyPr/>
        <a:lstStyle/>
        <a:p>
          <a:endParaRPr lang="es-SV"/>
        </a:p>
      </dgm:t>
    </dgm:pt>
    <dgm:pt modelId="{6CAA2ABD-72AE-451F-A04D-B09F70E73524}" type="sibTrans" cxnId="{567E8AB3-EEA1-4280-9CBC-18C7924274BF}">
      <dgm:prSet/>
      <dgm:spPr/>
      <dgm:t>
        <a:bodyPr/>
        <a:lstStyle/>
        <a:p>
          <a:endParaRPr lang="es-SV"/>
        </a:p>
      </dgm:t>
    </dgm:pt>
    <dgm:pt modelId="{25D62C02-F1A5-45CC-AC44-2D73707321D7}">
      <dgm:prSet phldrT="[Texto]"/>
      <dgm:spPr/>
      <dgm:t>
        <a:bodyPr/>
        <a:lstStyle/>
        <a:p>
          <a:r>
            <a:rPr lang="es-SV" i="1" dirty="0" smtClean="0"/>
            <a:t>Información, deficiente, incompleta </a:t>
          </a:r>
          <a:endParaRPr lang="es-SV" i="1" dirty="0"/>
        </a:p>
      </dgm:t>
    </dgm:pt>
    <dgm:pt modelId="{35A4CBF1-5EA5-4108-80BA-965D4955310E}" type="parTrans" cxnId="{CF6FD738-019D-4520-AFFD-77A78D1116FC}">
      <dgm:prSet/>
      <dgm:spPr/>
      <dgm:t>
        <a:bodyPr/>
        <a:lstStyle/>
        <a:p>
          <a:endParaRPr lang="es-SV"/>
        </a:p>
      </dgm:t>
    </dgm:pt>
    <dgm:pt modelId="{FCB1BB9F-FFEF-486A-9653-E93970AB7D6E}" type="sibTrans" cxnId="{CF6FD738-019D-4520-AFFD-77A78D1116FC}">
      <dgm:prSet/>
      <dgm:spPr/>
      <dgm:t>
        <a:bodyPr/>
        <a:lstStyle/>
        <a:p>
          <a:endParaRPr lang="es-SV"/>
        </a:p>
      </dgm:t>
    </dgm:pt>
    <dgm:pt modelId="{56F8616F-518F-45AF-9AD8-7DEDE9653AB3}">
      <dgm:prSet phldrT="[Texto]" custT="1"/>
      <dgm:spPr/>
      <dgm:t>
        <a:bodyPr/>
        <a:lstStyle/>
        <a:p>
          <a:r>
            <a:rPr lang="es-SV" sz="2400" i="1" dirty="0" smtClean="0"/>
            <a:t>Atrasos en los envíos</a:t>
          </a:r>
          <a:endParaRPr lang="es-SV" sz="2400" i="1" dirty="0"/>
        </a:p>
      </dgm:t>
    </dgm:pt>
    <dgm:pt modelId="{2549B3F3-AA3A-4F91-B460-170619BB335E}" type="parTrans" cxnId="{B7BE3409-871D-4477-A6CA-3B983B9683F7}">
      <dgm:prSet/>
      <dgm:spPr/>
      <dgm:t>
        <a:bodyPr/>
        <a:lstStyle/>
        <a:p>
          <a:endParaRPr lang="es-SV"/>
        </a:p>
      </dgm:t>
    </dgm:pt>
    <dgm:pt modelId="{A0E38F0B-B72E-4911-B48E-79EA44351B57}" type="sibTrans" cxnId="{B7BE3409-871D-4477-A6CA-3B983B9683F7}">
      <dgm:prSet/>
      <dgm:spPr/>
      <dgm:t>
        <a:bodyPr/>
        <a:lstStyle/>
        <a:p>
          <a:endParaRPr lang="es-SV"/>
        </a:p>
      </dgm:t>
    </dgm:pt>
    <dgm:pt modelId="{0966487D-6BD7-46CE-A105-EC3FFFC2B139}" type="pres">
      <dgm:prSet presAssocID="{DE8FDEB7-E186-4FC8-8655-2F65B9E16E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92DEAD5E-702E-40E3-9D7F-C87EE3EC5217}" type="pres">
      <dgm:prSet presAssocID="{01B4A841-3717-4357-A828-CC94FC4946B1}" presName="node" presStyleLbl="node1" presStyleIdx="0" presStyleCnt="5" custScaleY="9862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8890BB1D-777F-482D-8470-0EBB47DB3BFD}" type="pres">
      <dgm:prSet presAssocID="{751ADDF2-23E9-49A1-837A-4F21B14B2C9C}" presName="sibTrans" presStyleCnt="0"/>
      <dgm:spPr/>
      <dgm:t>
        <a:bodyPr/>
        <a:lstStyle/>
        <a:p>
          <a:endParaRPr lang="es-SV"/>
        </a:p>
      </dgm:t>
    </dgm:pt>
    <dgm:pt modelId="{DB9AD4F3-EDFE-4EB9-887D-1F93DA4089DB}" type="pres">
      <dgm:prSet presAssocID="{56F8616F-518F-45AF-9AD8-7DEDE9653AB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59BE3F0B-D0E8-4613-8C06-DAC2902F8D8D}" type="pres">
      <dgm:prSet presAssocID="{A0E38F0B-B72E-4911-B48E-79EA44351B57}" presName="sibTrans" presStyleCnt="0"/>
      <dgm:spPr/>
      <dgm:t>
        <a:bodyPr/>
        <a:lstStyle/>
        <a:p>
          <a:endParaRPr lang="es-SV"/>
        </a:p>
      </dgm:t>
    </dgm:pt>
    <dgm:pt modelId="{2879A610-5AC3-4649-B8A2-C5B4ED0620A4}" type="pres">
      <dgm:prSet presAssocID="{BE45229D-665B-4255-A13C-08CCA515A45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4B8EEB0F-9414-4704-B370-0F2DAA595082}" type="pres">
      <dgm:prSet presAssocID="{E1EB7954-91D0-4ED4-AACE-9FAE5068F1DC}" presName="sibTrans" presStyleCnt="0"/>
      <dgm:spPr/>
      <dgm:t>
        <a:bodyPr/>
        <a:lstStyle/>
        <a:p>
          <a:endParaRPr lang="es-SV"/>
        </a:p>
      </dgm:t>
    </dgm:pt>
    <dgm:pt modelId="{CBF61BAF-216F-4EE0-B7FD-794C0D7C4BC9}" type="pres">
      <dgm:prSet presAssocID="{A50E1D5E-2960-4BEF-8433-958093F6DCA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848290B8-9BAE-42DF-8A4A-1D00211D38F5}" type="pres">
      <dgm:prSet presAssocID="{6CAA2ABD-72AE-451F-A04D-B09F70E73524}" presName="sibTrans" presStyleCnt="0"/>
      <dgm:spPr/>
      <dgm:t>
        <a:bodyPr/>
        <a:lstStyle/>
        <a:p>
          <a:endParaRPr lang="es-SV"/>
        </a:p>
      </dgm:t>
    </dgm:pt>
    <dgm:pt modelId="{C01086D4-8B35-44E6-8AD9-496B362F67CE}" type="pres">
      <dgm:prSet presAssocID="{25D62C02-F1A5-45CC-AC44-2D73707321D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CF6FD738-019D-4520-AFFD-77A78D1116FC}" srcId="{DE8FDEB7-E186-4FC8-8655-2F65B9E16E6D}" destId="{25D62C02-F1A5-45CC-AC44-2D73707321D7}" srcOrd="4" destOrd="0" parTransId="{35A4CBF1-5EA5-4108-80BA-965D4955310E}" sibTransId="{FCB1BB9F-FFEF-486A-9653-E93970AB7D6E}"/>
    <dgm:cxn modelId="{969DB074-F537-4A33-95D2-EC4BF9AF8BEF}" srcId="{DE8FDEB7-E186-4FC8-8655-2F65B9E16E6D}" destId="{01B4A841-3717-4357-A828-CC94FC4946B1}" srcOrd="0" destOrd="0" parTransId="{1F7EB3F2-4797-4827-8D1A-630B3EE38C18}" sibTransId="{751ADDF2-23E9-49A1-837A-4F21B14B2C9C}"/>
    <dgm:cxn modelId="{18CEA913-7027-4A3D-8AE2-C7422E7DEEBC}" type="presOf" srcId="{DE8FDEB7-E186-4FC8-8655-2F65B9E16E6D}" destId="{0966487D-6BD7-46CE-A105-EC3FFFC2B139}" srcOrd="0" destOrd="0" presId="urn:microsoft.com/office/officeart/2005/8/layout/default#1"/>
    <dgm:cxn modelId="{0B5A557E-14B5-47DF-9856-2D84C7A84434}" type="presOf" srcId="{01B4A841-3717-4357-A828-CC94FC4946B1}" destId="{92DEAD5E-702E-40E3-9D7F-C87EE3EC5217}" srcOrd="0" destOrd="0" presId="urn:microsoft.com/office/officeart/2005/8/layout/default#1"/>
    <dgm:cxn modelId="{8BED0C75-2364-42A6-94CA-08C2BD7893B0}" type="presOf" srcId="{56F8616F-518F-45AF-9AD8-7DEDE9653AB3}" destId="{DB9AD4F3-EDFE-4EB9-887D-1F93DA4089DB}" srcOrd="0" destOrd="0" presId="urn:microsoft.com/office/officeart/2005/8/layout/default#1"/>
    <dgm:cxn modelId="{B7BE3409-871D-4477-A6CA-3B983B9683F7}" srcId="{DE8FDEB7-E186-4FC8-8655-2F65B9E16E6D}" destId="{56F8616F-518F-45AF-9AD8-7DEDE9653AB3}" srcOrd="1" destOrd="0" parTransId="{2549B3F3-AA3A-4F91-B460-170619BB335E}" sibTransId="{A0E38F0B-B72E-4911-B48E-79EA44351B57}"/>
    <dgm:cxn modelId="{567E8AB3-EEA1-4280-9CBC-18C7924274BF}" srcId="{DE8FDEB7-E186-4FC8-8655-2F65B9E16E6D}" destId="{A50E1D5E-2960-4BEF-8433-958093F6DCA9}" srcOrd="3" destOrd="0" parTransId="{4D922022-48B7-4977-AD94-F58CDB7C218B}" sibTransId="{6CAA2ABD-72AE-451F-A04D-B09F70E73524}"/>
    <dgm:cxn modelId="{0D1186F5-53FC-4AA7-8326-974984A81585}" srcId="{DE8FDEB7-E186-4FC8-8655-2F65B9E16E6D}" destId="{BE45229D-665B-4255-A13C-08CCA515A45D}" srcOrd="2" destOrd="0" parTransId="{E2B7C91A-A7B0-454D-B9B3-063DBAA3E7FF}" sibTransId="{E1EB7954-91D0-4ED4-AACE-9FAE5068F1DC}"/>
    <dgm:cxn modelId="{B93E05EF-C367-49EC-9D77-67098E225D37}" type="presOf" srcId="{A50E1D5E-2960-4BEF-8433-958093F6DCA9}" destId="{CBF61BAF-216F-4EE0-B7FD-794C0D7C4BC9}" srcOrd="0" destOrd="0" presId="urn:microsoft.com/office/officeart/2005/8/layout/default#1"/>
    <dgm:cxn modelId="{164528E6-C9F9-4165-AF27-B0FA7D5A84ED}" type="presOf" srcId="{BE45229D-665B-4255-A13C-08CCA515A45D}" destId="{2879A610-5AC3-4649-B8A2-C5B4ED0620A4}" srcOrd="0" destOrd="0" presId="urn:microsoft.com/office/officeart/2005/8/layout/default#1"/>
    <dgm:cxn modelId="{69B11379-5C38-4AC4-89ED-CBD41B95000A}" type="presOf" srcId="{25D62C02-F1A5-45CC-AC44-2D73707321D7}" destId="{C01086D4-8B35-44E6-8AD9-496B362F67CE}" srcOrd="0" destOrd="0" presId="urn:microsoft.com/office/officeart/2005/8/layout/default#1"/>
    <dgm:cxn modelId="{0A238D70-4EC2-43A8-BA12-8433D987887A}" type="presParOf" srcId="{0966487D-6BD7-46CE-A105-EC3FFFC2B139}" destId="{92DEAD5E-702E-40E3-9D7F-C87EE3EC5217}" srcOrd="0" destOrd="0" presId="urn:microsoft.com/office/officeart/2005/8/layout/default#1"/>
    <dgm:cxn modelId="{72390EC9-96D6-4456-831D-1830F07121B3}" type="presParOf" srcId="{0966487D-6BD7-46CE-A105-EC3FFFC2B139}" destId="{8890BB1D-777F-482D-8470-0EBB47DB3BFD}" srcOrd="1" destOrd="0" presId="urn:microsoft.com/office/officeart/2005/8/layout/default#1"/>
    <dgm:cxn modelId="{39542A72-1A66-4207-B698-235850F0BD4F}" type="presParOf" srcId="{0966487D-6BD7-46CE-A105-EC3FFFC2B139}" destId="{DB9AD4F3-EDFE-4EB9-887D-1F93DA4089DB}" srcOrd="2" destOrd="0" presId="urn:microsoft.com/office/officeart/2005/8/layout/default#1"/>
    <dgm:cxn modelId="{76CD7C31-EB90-4429-8D74-73DDF2DFC144}" type="presParOf" srcId="{0966487D-6BD7-46CE-A105-EC3FFFC2B139}" destId="{59BE3F0B-D0E8-4613-8C06-DAC2902F8D8D}" srcOrd="3" destOrd="0" presId="urn:microsoft.com/office/officeart/2005/8/layout/default#1"/>
    <dgm:cxn modelId="{DA8C7C65-5786-451B-BBB8-7B52B25CDCAE}" type="presParOf" srcId="{0966487D-6BD7-46CE-A105-EC3FFFC2B139}" destId="{2879A610-5AC3-4649-B8A2-C5B4ED0620A4}" srcOrd="4" destOrd="0" presId="urn:microsoft.com/office/officeart/2005/8/layout/default#1"/>
    <dgm:cxn modelId="{26DB4887-2720-4C81-BA35-64DACBF377BC}" type="presParOf" srcId="{0966487D-6BD7-46CE-A105-EC3FFFC2B139}" destId="{4B8EEB0F-9414-4704-B370-0F2DAA595082}" srcOrd="5" destOrd="0" presId="urn:microsoft.com/office/officeart/2005/8/layout/default#1"/>
    <dgm:cxn modelId="{107C5D14-AE82-43F1-8413-8C66DA811433}" type="presParOf" srcId="{0966487D-6BD7-46CE-A105-EC3FFFC2B139}" destId="{CBF61BAF-216F-4EE0-B7FD-794C0D7C4BC9}" srcOrd="6" destOrd="0" presId="urn:microsoft.com/office/officeart/2005/8/layout/default#1"/>
    <dgm:cxn modelId="{42A398BF-A4BF-4C32-85B9-71DBB417CDD2}" type="presParOf" srcId="{0966487D-6BD7-46CE-A105-EC3FFFC2B139}" destId="{848290B8-9BAE-42DF-8A4A-1D00211D38F5}" srcOrd="7" destOrd="0" presId="urn:microsoft.com/office/officeart/2005/8/layout/default#1"/>
    <dgm:cxn modelId="{505E8846-5547-4422-8B76-B5EBD9D21CAA}" type="presParOf" srcId="{0966487D-6BD7-46CE-A105-EC3FFFC2B139}" destId="{C01086D4-8B35-44E6-8AD9-496B362F67CE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D93CA3-E212-432E-8BC7-63DB5AADB63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AC6683F7-772A-4B5C-AF1F-A71885FD4779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SV" sz="4400" dirty="0" smtClean="0"/>
            <a:t>3- Procesos internos SSF</a:t>
          </a:r>
          <a:endParaRPr lang="es-SV" sz="4400" dirty="0"/>
        </a:p>
      </dgm:t>
    </dgm:pt>
    <dgm:pt modelId="{C2663435-1E59-468C-9B9E-1CBA64523ADB}" type="parTrans" cxnId="{4772160D-F9F7-40BF-A9F2-3E7A8884456C}">
      <dgm:prSet/>
      <dgm:spPr/>
      <dgm:t>
        <a:bodyPr/>
        <a:lstStyle/>
        <a:p>
          <a:endParaRPr lang="es-SV"/>
        </a:p>
      </dgm:t>
    </dgm:pt>
    <dgm:pt modelId="{1FD959D7-D411-4CD0-9A55-B2AC4CB958D6}" type="sibTrans" cxnId="{4772160D-F9F7-40BF-A9F2-3E7A8884456C}">
      <dgm:prSet/>
      <dgm:spPr/>
      <dgm:t>
        <a:bodyPr/>
        <a:lstStyle/>
        <a:p>
          <a:endParaRPr lang="es-SV"/>
        </a:p>
      </dgm:t>
    </dgm:pt>
    <dgm:pt modelId="{A0C185CE-236A-460C-8505-937D91C03624}" type="pres">
      <dgm:prSet presAssocID="{26D93CA3-E212-432E-8BC7-63DB5AADB63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749AE74C-F834-4343-AAFB-E257DB2A8FC7}" type="pres">
      <dgm:prSet presAssocID="{26D93CA3-E212-432E-8BC7-63DB5AADB631}" presName="dummyMaxCanvas" presStyleCnt="0">
        <dgm:presLayoutVars/>
      </dgm:prSet>
      <dgm:spPr/>
    </dgm:pt>
    <dgm:pt modelId="{D246E863-E23C-4F81-8914-663FC140BEAD}" type="pres">
      <dgm:prSet presAssocID="{26D93CA3-E212-432E-8BC7-63DB5AADB631}" presName="OneNode_1" presStyleLbl="node1" presStyleIdx="0" presStyleCnt="1" custLinFactNeighborX="-346" custLinFactNeighborY="-2243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3440A229-1A39-4085-A2D6-C493023981B7}" type="presOf" srcId="{26D93CA3-E212-432E-8BC7-63DB5AADB631}" destId="{A0C185CE-236A-460C-8505-937D91C03624}" srcOrd="0" destOrd="0" presId="urn:microsoft.com/office/officeart/2005/8/layout/vProcess5"/>
    <dgm:cxn modelId="{80C6B568-B84D-4C33-9A82-183CF821ED53}" type="presOf" srcId="{AC6683F7-772A-4B5C-AF1F-A71885FD4779}" destId="{D246E863-E23C-4F81-8914-663FC140BEAD}" srcOrd="0" destOrd="0" presId="urn:microsoft.com/office/officeart/2005/8/layout/vProcess5"/>
    <dgm:cxn modelId="{4772160D-F9F7-40BF-A9F2-3E7A8884456C}" srcId="{26D93CA3-E212-432E-8BC7-63DB5AADB631}" destId="{AC6683F7-772A-4B5C-AF1F-A71885FD4779}" srcOrd="0" destOrd="0" parTransId="{C2663435-1E59-468C-9B9E-1CBA64523ADB}" sibTransId="{1FD959D7-D411-4CD0-9A55-B2AC4CB958D6}"/>
    <dgm:cxn modelId="{29F0283E-CAEA-4CE2-A384-8B1163DF6086}" type="presParOf" srcId="{A0C185CE-236A-460C-8505-937D91C03624}" destId="{749AE74C-F834-4343-AAFB-E257DB2A8FC7}" srcOrd="0" destOrd="0" presId="urn:microsoft.com/office/officeart/2005/8/layout/vProcess5"/>
    <dgm:cxn modelId="{C745693C-27BC-402D-9DD9-91CB455B2F36}" type="presParOf" srcId="{A0C185CE-236A-460C-8505-937D91C03624}" destId="{D246E863-E23C-4F81-8914-663FC140BEAD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609D38-9D48-40E2-B566-F4ED535D914A}" type="doc">
      <dgm:prSet loTypeId="urn:microsoft.com/office/officeart/2005/8/layout/vList5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s-SV"/>
        </a:p>
      </dgm:t>
    </dgm:pt>
    <dgm:pt modelId="{4C2A15A4-F5FE-4C0F-BFBB-D49A50620B05}">
      <dgm:prSet phldrT="[Texto]" custT="1"/>
      <dgm:spPr/>
      <dgm:t>
        <a:bodyPr/>
        <a:lstStyle/>
        <a:p>
          <a:r>
            <a:rPr lang="es-SV" sz="2400" i="1" dirty="0" smtClean="0"/>
            <a:t>Consolidación de información </a:t>
          </a:r>
          <a:endParaRPr lang="es-SV" sz="2400" i="1" dirty="0"/>
        </a:p>
      </dgm:t>
    </dgm:pt>
    <dgm:pt modelId="{1F37664C-349D-4A9B-93F5-1EAEF9B51F5A}" type="parTrans" cxnId="{95BEA03F-6DC7-4BBC-901B-99D27A312FDC}">
      <dgm:prSet/>
      <dgm:spPr/>
      <dgm:t>
        <a:bodyPr/>
        <a:lstStyle/>
        <a:p>
          <a:endParaRPr lang="es-SV"/>
        </a:p>
      </dgm:t>
    </dgm:pt>
    <dgm:pt modelId="{ABDFD041-9035-40D4-ADBE-2ABA4CFB028B}" type="sibTrans" cxnId="{95BEA03F-6DC7-4BBC-901B-99D27A312FDC}">
      <dgm:prSet/>
      <dgm:spPr/>
      <dgm:t>
        <a:bodyPr/>
        <a:lstStyle/>
        <a:p>
          <a:endParaRPr lang="es-SV"/>
        </a:p>
      </dgm:t>
    </dgm:pt>
    <dgm:pt modelId="{B6BE43CB-533A-45E3-AD38-9723064DC54A}">
      <dgm:prSet phldrT="[Texto]" custT="1"/>
      <dgm:spPr/>
      <dgm:t>
        <a:bodyPr/>
        <a:lstStyle/>
        <a:p>
          <a:r>
            <a:rPr lang="es-SV" sz="2000" i="1" dirty="0" smtClean="0"/>
            <a:t>(+) tiempo para generar datos </a:t>
          </a:r>
          <a:endParaRPr lang="es-SV" sz="2000" i="1" dirty="0"/>
        </a:p>
      </dgm:t>
    </dgm:pt>
    <dgm:pt modelId="{EB8C0F44-C2ED-4585-8D94-0F6DDBDE34D8}" type="parTrans" cxnId="{047A8E99-C101-4428-9402-6FE454095ABF}">
      <dgm:prSet/>
      <dgm:spPr/>
      <dgm:t>
        <a:bodyPr/>
        <a:lstStyle/>
        <a:p>
          <a:endParaRPr lang="es-SV"/>
        </a:p>
      </dgm:t>
    </dgm:pt>
    <dgm:pt modelId="{215DFC06-BCCD-4F5F-B1CD-61630143DBB1}" type="sibTrans" cxnId="{047A8E99-C101-4428-9402-6FE454095ABF}">
      <dgm:prSet/>
      <dgm:spPr/>
      <dgm:t>
        <a:bodyPr/>
        <a:lstStyle/>
        <a:p>
          <a:endParaRPr lang="es-SV"/>
        </a:p>
      </dgm:t>
    </dgm:pt>
    <dgm:pt modelId="{2886D368-61FF-46BE-866E-3158F116742A}">
      <dgm:prSet phldrT="[Texto]" custT="1"/>
      <dgm:spPr/>
      <dgm:t>
        <a:bodyPr/>
        <a:lstStyle/>
        <a:p>
          <a:r>
            <a:rPr lang="es-SV" sz="2000" i="1" dirty="0" smtClean="0"/>
            <a:t>(+) Volumen Archivos históricos</a:t>
          </a:r>
          <a:endParaRPr lang="es-SV" sz="2000" i="1" dirty="0"/>
        </a:p>
      </dgm:t>
    </dgm:pt>
    <dgm:pt modelId="{018A267C-75B1-4DCA-9987-59B15F1C4E02}" type="parTrans" cxnId="{08F1B756-51BF-45FE-9EE6-4AA9DFA325F0}">
      <dgm:prSet/>
      <dgm:spPr/>
      <dgm:t>
        <a:bodyPr/>
        <a:lstStyle/>
        <a:p>
          <a:endParaRPr lang="es-SV"/>
        </a:p>
      </dgm:t>
    </dgm:pt>
    <dgm:pt modelId="{52DF4D80-5CAD-44D0-A7BC-84A16CA88F1E}" type="sibTrans" cxnId="{08F1B756-51BF-45FE-9EE6-4AA9DFA325F0}">
      <dgm:prSet/>
      <dgm:spPr/>
      <dgm:t>
        <a:bodyPr/>
        <a:lstStyle/>
        <a:p>
          <a:endParaRPr lang="es-SV"/>
        </a:p>
      </dgm:t>
    </dgm:pt>
    <dgm:pt modelId="{D248B7D4-8CE1-4D09-ADC1-8D648CC7B995}">
      <dgm:prSet phldrT="[Texto]" custT="1"/>
      <dgm:spPr/>
      <dgm:t>
        <a:bodyPr/>
        <a:lstStyle/>
        <a:p>
          <a:r>
            <a:rPr lang="es-SV" sz="2000" i="1" dirty="0" err="1" smtClean="0"/>
            <a:t>Reprocesos</a:t>
          </a:r>
          <a:endParaRPr lang="es-SV" sz="2000" i="1" dirty="0"/>
        </a:p>
      </dgm:t>
    </dgm:pt>
    <dgm:pt modelId="{15A5D6DA-9FB0-4E31-ACF7-E2174BD05001}" type="parTrans" cxnId="{482A2CD4-5A3B-4711-98C2-DA42548DF22F}">
      <dgm:prSet/>
      <dgm:spPr/>
      <dgm:t>
        <a:bodyPr/>
        <a:lstStyle/>
        <a:p>
          <a:endParaRPr lang="es-SV"/>
        </a:p>
      </dgm:t>
    </dgm:pt>
    <dgm:pt modelId="{162F50C0-8EAA-4101-BB1E-D243A99E9925}" type="sibTrans" cxnId="{482A2CD4-5A3B-4711-98C2-DA42548DF22F}">
      <dgm:prSet/>
      <dgm:spPr/>
      <dgm:t>
        <a:bodyPr/>
        <a:lstStyle/>
        <a:p>
          <a:endParaRPr lang="es-SV"/>
        </a:p>
      </dgm:t>
    </dgm:pt>
    <dgm:pt modelId="{41B6AD71-0752-4558-9EF7-3AAA12654A4B}">
      <dgm:prSet phldrT="[Texto]" custT="1"/>
      <dgm:spPr/>
      <dgm:t>
        <a:bodyPr/>
        <a:lstStyle/>
        <a:p>
          <a:r>
            <a:rPr lang="es-SV" sz="2000" i="1" dirty="0" smtClean="0"/>
            <a:t>Procesos manuales</a:t>
          </a:r>
          <a:endParaRPr lang="es-SV" sz="2000" i="1" dirty="0"/>
        </a:p>
      </dgm:t>
    </dgm:pt>
    <dgm:pt modelId="{B052278B-E9D8-4258-87D5-DD5C28E3EE27}" type="parTrans" cxnId="{A0CB1C4E-4D88-4EEF-AAA1-E27CFC896E17}">
      <dgm:prSet/>
      <dgm:spPr/>
    </dgm:pt>
    <dgm:pt modelId="{71EC22F3-D63A-4910-BD01-43880250F7F0}" type="sibTrans" cxnId="{A0CB1C4E-4D88-4EEF-AAA1-E27CFC896E17}">
      <dgm:prSet/>
      <dgm:spPr/>
    </dgm:pt>
    <dgm:pt modelId="{788C2983-BAAF-44D8-8A74-CBD8DE189E9A}" type="pres">
      <dgm:prSet presAssocID="{DA609D38-9D48-40E2-B566-F4ED535D91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D09BA14E-B39E-4484-B411-18CBA5967160}" type="pres">
      <dgm:prSet presAssocID="{4C2A15A4-F5FE-4C0F-BFBB-D49A50620B05}" presName="linNode" presStyleCnt="0"/>
      <dgm:spPr/>
    </dgm:pt>
    <dgm:pt modelId="{38424F37-49D9-436E-8C2F-AF0061E750C0}" type="pres">
      <dgm:prSet presAssocID="{4C2A15A4-F5FE-4C0F-BFBB-D49A50620B05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3A05B4A4-C9C8-4B4A-94A2-B060834C415E}" type="pres">
      <dgm:prSet presAssocID="{4C2A15A4-F5FE-4C0F-BFBB-D49A50620B05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88F7F294-EEB5-48DC-BAAC-ABC53E24989A}" type="presOf" srcId="{B6BE43CB-533A-45E3-AD38-9723064DC54A}" destId="{3A05B4A4-C9C8-4B4A-94A2-B060834C415E}" srcOrd="0" destOrd="1" presId="urn:microsoft.com/office/officeart/2005/8/layout/vList5"/>
    <dgm:cxn modelId="{95BEA03F-6DC7-4BBC-901B-99D27A312FDC}" srcId="{DA609D38-9D48-40E2-B566-F4ED535D914A}" destId="{4C2A15A4-F5FE-4C0F-BFBB-D49A50620B05}" srcOrd="0" destOrd="0" parTransId="{1F37664C-349D-4A9B-93F5-1EAEF9B51F5A}" sibTransId="{ABDFD041-9035-40D4-ADBE-2ABA4CFB028B}"/>
    <dgm:cxn modelId="{A0CB1C4E-4D88-4EEF-AAA1-E27CFC896E17}" srcId="{4C2A15A4-F5FE-4C0F-BFBB-D49A50620B05}" destId="{41B6AD71-0752-4558-9EF7-3AAA12654A4B}" srcOrd="0" destOrd="0" parTransId="{B052278B-E9D8-4258-87D5-DD5C28E3EE27}" sibTransId="{71EC22F3-D63A-4910-BD01-43880250F7F0}"/>
    <dgm:cxn modelId="{55BFFFCA-E272-4166-9368-A57E5B728E17}" type="presOf" srcId="{41B6AD71-0752-4558-9EF7-3AAA12654A4B}" destId="{3A05B4A4-C9C8-4B4A-94A2-B060834C415E}" srcOrd="0" destOrd="0" presId="urn:microsoft.com/office/officeart/2005/8/layout/vList5"/>
    <dgm:cxn modelId="{15578C39-8273-4D76-A1CF-32DE13107C5E}" type="presOf" srcId="{4C2A15A4-F5FE-4C0F-BFBB-D49A50620B05}" destId="{38424F37-49D9-436E-8C2F-AF0061E750C0}" srcOrd="0" destOrd="0" presId="urn:microsoft.com/office/officeart/2005/8/layout/vList5"/>
    <dgm:cxn modelId="{84B3508A-8ACE-4642-91A5-680C994FAC4A}" type="presOf" srcId="{D248B7D4-8CE1-4D09-ADC1-8D648CC7B995}" destId="{3A05B4A4-C9C8-4B4A-94A2-B060834C415E}" srcOrd="0" destOrd="3" presId="urn:microsoft.com/office/officeart/2005/8/layout/vList5"/>
    <dgm:cxn modelId="{E5E9D43D-69BF-4ABB-B446-8CE2BFD826AA}" type="presOf" srcId="{2886D368-61FF-46BE-866E-3158F116742A}" destId="{3A05B4A4-C9C8-4B4A-94A2-B060834C415E}" srcOrd="0" destOrd="2" presId="urn:microsoft.com/office/officeart/2005/8/layout/vList5"/>
    <dgm:cxn modelId="{482A2CD4-5A3B-4711-98C2-DA42548DF22F}" srcId="{4C2A15A4-F5FE-4C0F-BFBB-D49A50620B05}" destId="{D248B7D4-8CE1-4D09-ADC1-8D648CC7B995}" srcOrd="3" destOrd="0" parTransId="{15A5D6DA-9FB0-4E31-ACF7-E2174BD05001}" sibTransId="{162F50C0-8EAA-4101-BB1E-D243A99E9925}"/>
    <dgm:cxn modelId="{2E78DAEB-DE3D-4799-8FB3-861484DF39A6}" type="presOf" srcId="{DA609D38-9D48-40E2-B566-F4ED535D914A}" destId="{788C2983-BAAF-44D8-8A74-CBD8DE189E9A}" srcOrd="0" destOrd="0" presId="urn:microsoft.com/office/officeart/2005/8/layout/vList5"/>
    <dgm:cxn modelId="{08F1B756-51BF-45FE-9EE6-4AA9DFA325F0}" srcId="{4C2A15A4-F5FE-4C0F-BFBB-D49A50620B05}" destId="{2886D368-61FF-46BE-866E-3158F116742A}" srcOrd="2" destOrd="0" parTransId="{018A267C-75B1-4DCA-9987-59B15F1C4E02}" sibTransId="{52DF4D80-5CAD-44D0-A7BC-84A16CA88F1E}"/>
    <dgm:cxn modelId="{047A8E99-C101-4428-9402-6FE454095ABF}" srcId="{4C2A15A4-F5FE-4C0F-BFBB-D49A50620B05}" destId="{B6BE43CB-533A-45E3-AD38-9723064DC54A}" srcOrd="1" destOrd="0" parTransId="{EB8C0F44-C2ED-4585-8D94-0F6DDBDE34D8}" sibTransId="{215DFC06-BCCD-4F5F-B1CD-61630143DBB1}"/>
    <dgm:cxn modelId="{B1ADC44C-0A7B-4B72-AD63-7C8052985F89}" type="presParOf" srcId="{788C2983-BAAF-44D8-8A74-CBD8DE189E9A}" destId="{D09BA14E-B39E-4484-B411-18CBA5967160}" srcOrd="0" destOrd="0" presId="urn:microsoft.com/office/officeart/2005/8/layout/vList5"/>
    <dgm:cxn modelId="{8E413825-1365-4BB7-A80B-97711002188D}" type="presParOf" srcId="{D09BA14E-B39E-4484-B411-18CBA5967160}" destId="{38424F37-49D9-436E-8C2F-AF0061E750C0}" srcOrd="0" destOrd="0" presId="urn:microsoft.com/office/officeart/2005/8/layout/vList5"/>
    <dgm:cxn modelId="{8135FFD1-C854-4652-8D03-B22E1866161B}" type="presParOf" srcId="{D09BA14E-B39E-4484-B411-18CBA5967160}" destId="{3A05B4A4-C9C8-4B4A-94A2-B060834C415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609D38-9D48-40E2-B566-F4ED535D914A}" type="doc">
      <dgm:prSet loTypeId="urn:microsoft.com/office/officeart/2005/8/layout/vList5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s-SV"/>
        </a:p>
      </dgm:t>
    </dgm:pt>
    <dgm:pt modelId="{4C2A15A4-F5FE-4C0F-BFBB-D49A50620B05}">
      <dgm:prSet phldrT="[Texto]" custT="1"/>
      <dgm:spPr/>
      <dgm:t>
        <a:bodyPr/>
        <a:lstStyle/>
        <a:p>
          <a:r>
            <a:rPr lang="es-SV" sz="2400" i="1" dirty="0" smtClean="0"/>
            <a:t>Las entidades remitirán la información por los medios electrónicos que defina la SSF       </a:t>
          </a:r>
          <a:r>
            <a:rPr lang="es-SV" sz="2000" i="1" dirty="0" smtClean="0"/>
            <a:t>( Art. 36 NASF-03)</a:t>
          </a:r>
          <a:endParaRPr lang="es-SV" sz="2400" i="1" dirty="0"/>
        </a:p>
      </dgm:t>
    </dgm:pt>
    <dgm:pt modelId="{ABDFD041-9035-40D4-ADBE-2ABA4CFB028B}" type="sibTrans" cxnId="{95BEA03F-6DC7-4BBC-901B-99D27A312FDC}">
      <dgm:prSet/>
      <dgm:spPr/>
      <dgm:t>
        <a:bodyPr/>
        <a:lstStyle/>
        <a:p>
          <a:endParaRPr lang="es-SV"/>
        </a:p>
      </dgm:t>
    </dgm:pt>
    <dgm:pt modelId="{1F37664C-349D-4A9B-93F5-1EAEF9B51F5A}" type="parTrans" cxnId="{95BEA03F-6DC7-4BBC-901B-99D27A312FDC}">
      <dgm:prSet/>
      <dgm:spPr/>
      <dgm:t>
        <a:bodyPr/>
        <a:lstStyle/>
        <a:p>
          <a:endParaRPr lang="es-SV"/>
        </a:p>
      </dgm:t>
    </dgm:pt>
    <dgm:pt modelId="{B6BE43CB-533A-45E3-AD38-9723064DC54A}">
      <dgm:prSet phldrT="[Texto]" custT="1"/>
      <dgm:spPr/>
      <dgm:t>
        <a:bodyPr/>
        <a:lstStyle/>
        <a:p>
          <a:pPr algn="just"/>
          <a:r>
            <a:rPr lang="es-SV" sz="2000" i="1" dirty="0" smtClean="0"/>
            <a:t>“Validador Receptor de Corresponsales Financieros” VARE- COFI  para el envío de la información de sus corresponsales financieros y de los corresponsales financieros administrados, el cual entrará en producción  a partir del mes de junio de 2017.</a:t>
          </a:r>
          <a:endParaRPr lang="es-SV" sz="2000" i="1" dirty="0"/>
        </a:p>
      </dgm:t>
    </dgm:pt>
    <dgm:pt modelId="{215DFC06-BCCD-4F5F-B1CD-61630143DBB1}" type="sibTrans" cxnId="{047A8E99-C101-4428-9402-6FE454095ABF}">
      <dgm:prSet/>
      <dgm:spPr/>
      <dgm:t>
        <a:bodyPr/>
        <a:lstStyle/>
        <a:p>
          <a:endParaRPr lang="es-SV"/>
        </a:p>
      </dgm:t>
    </dgm:pt>
    <dgm:pt modelId="{EB8C0F44-C2ED-4585-8D94-0F6DDBDE34D8}" type="parTrans" cxnId="{047A8E99-C101-4428-9402-6FE454095ABF}">
      <dgm:prSet/>
      <dgm:spPr/>
      <dgm:t>
        <a:bodyPr/>
        <a:lstStyle/>
        <a:p>
          <a:endParaRPr lang="es-SV"/>
        </a:p>
      </dgm:t>
    </dgm:pt>
    <dgm:pt modelId="{788C2983-BAAF-44D8-8A74-CBD8DE189E9A}" type="pres">
      <dgm:prSet presAssocID="{DA609D38-9D48-40E2-B566-F4ED535D91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D09BA14E-B39E-4484-B411-18CBA5967160}" type="pres">
      <dgm:prSet presAssocID="{4C2A15A4-F5FE-4C0F-BFBB-D49A50620B05}" presName="linNode" presStyleCnt="0"/>
      <dgm:spPr/>
    </dgm:pt>
    <dgm:pt modelId="{38424F37-49D9-436E-8C2F-AF0061E750C0}" type="pres">
      <dgm:prSet presAssocID="{4C2A15A4-F5FE-4C0F-BFBB-D49A50620B05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3A05B4A4-C9C8-4B4A-94A2-B060834C415E}" type="pres">
      <dgm:prSet presAssocID="{4C2A15A4-F5FE-4C0F-BFBB-D49A50620B05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95BEA03F-6DC7-4BBC-901B-99D27A312FDC}" srcId="{DA609D38-9D48-40E2-B566-F4ED535D914A}" destId="{4C2A15A4-F5FE-4C0F-BFBB-D49A50620B05}" srcOrd="0" destOrd="0" parTransId="{1F37664C-349D-4A9B-93F5-1EAEF9B51F5A}" sibTransId="{ABDFD041-9035-40D4-ADBE-2ABA4CFB028B}"/>
    <dgm:cxn modelId="{E223140B-906B-4351-B312-3AC8944F8626}" type="presOf" srcId="{4C2A15A4-F5FE-4C0F-BFBB-D49A50620B05}" destId="{38424F37-49D9-436E-8C2F-AF0061E750C0}" srcOrd="0" destOrd="0" presId="urn:microsoft.com/office/officeart/2005/8/layout/vList5"/>
    <dgm:cxn modelId="{694A223D-4479-4648-8FF4-A8BC68B1082E}" type="presOf" srcId="{DA609D38-9D48-40E2-B566-F4ED535D914A}" destId="{788C2983-BAAF-44D8-8A74-CBD8DE189E9A}" srcOrd="0" destOrd="0" presId="urn:microsoft.com/office/officeart/2005/8/layout/vList5"/>
    <dgm:cxn modelId="{047A8E99-C101-4428-9402-6FE454095ABF}" srcId="{4C2A15A4-F5FE-4C0F-BFBB-D49A50620B05}" destId="{B6BE43CB-533A-45E3-AD38-9723064DC54A}" srcOrd="0" destOrd="0" parTransId="{EB8C0F44-C2ED-4585-8D94-0F6DDBDE34D8}" sibTransId="{215DFC06-BCCD-4F5F-B1CD-61630143DBB1}"/>
    <dgm:cxn modelId="{6B8CF964-DEF5-448A-A7CB-BC5378B43068}" type="presOf" srcId="{B6BE43CB-533A-45E3-AD38-9723064DC54A}" destId="{3A05B4A4-C9C8-4B4A-94A2-B060834C415E}" srcOrd="0" destOrd="0" presId="urn:microsoft.com/office/officeart/2005/8/layout/vList5"/>
    <dgm:cxn modelId="{43355742-0A6B-48EB-AD0B-5B6202BF763B}" type="presParOf" srcId="{788C2983-BAAF-44D8-8A74-CBD8DE189E9A}" destId="{D09BA14E-B39E-4484-B411-18CBA5967160}" srcOrd="0" destOrd="0" presId="urn:microsoft.com/office/officeart/2005/8/layout/vList5"/>
    <dgm:cxn modelId="{491A4FC9-84AE-4176-80D2-4C6D7C9F2FC0}" type="presParOf" srcId="{D09BA14E-B39E-4484-B411-18CBA5967160}" destId="{38424F37-49D9-436E-8C2F-AF0061E750C0}" srcOrd="0" destOrd="0" presId="urn:microsoft.com/office/officeart/2005/8/layout/vList5"/>
    <dgm:cxn modelId="{57D1361E-E655-422E-B5B1-3AF97D0297A1}" type="presParOf" srcId="{D09BA14E-B39E-4484-B411-18CBA5967160}" destId="{3A05B4A4-C9C8-4B4A-94A2-B060834C415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4EF594-D4A8-4574-A866-3262FA938DF0}" type="doc">
      <dgm:prSet loTypeId="urn:microsoft.com/office/officeart/2005/8/layout/vProcess5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SV"/>
        </a:p>
      </dgm:t>
    </dgm:pt>
    <dgm:pt modelId="{BABC4425-598A-4EC4-A71C-E369C9D89858}">
      <dgm:prSet phldrT="[Texto]" custT="1"/>
      <dgm:spPr/>
      <dgm:t>
        <a:bodyPr/>
        <a:lstStyle/>
        <a:p>
          <a:pPr algn="just" defTabSz="914400"/>
          <a:r>
            <a:rPr lang="es-SV" sz="1800" i="1" dirty="0" smtClean="0"/>
            <a:t>Abril y mayo/2017(información del mes anterior) el envío deberá realizarse en el “Sistema Envíos”, en formato </a:t>
          </a:r>
          <a:r>
            <a:rPr lang="es-SV" sz="1800" i="1" dirty="0" err="1" smtClean="0"/>
            <a:t>excel</a:t>
          </a:r>
          <a:r>
            <a:rPr lang="es-SV" sz="1800" i="1" dirty="0" smtClean="0"/>
            <a:t> y </a:t>
          </a:r>
          <a:r>
            <a:rPr lang="es-SV" sz="1800" i="1" dirty="0" err="1" smtClean="0"/>
            <a:t>pdf</a:t>
          </a:r>
          <a:endParaRPr lang="es-SV" sz="1800" i="1" dirty="0"/>
        </a:p>
      </dgm:t>
    </dgm:pt>
    <dgm:pt modelId="{D02CB85C-60C8-4A32-B942-7BF09CC01355}" type="parTrans" cxnId="{959D616D-AB87-40C7-A34D-CC6B8B30DF9F}">
      <dgm:prSet/>
      <dgm:spPr/>
      <dgm:t>
        <a:bodyPr/>
        <a:lstStyle/>
        <a:p>
          <a:endParaRPr lang="es-SV"/>
        </a:p>
      </dgm:t>
    </dgm:pt>
    <dgm:pt modelId="{672C49E1-2E32-43D9-951E-6718794CFDA9}" type="sibTrans" cxnId="{959D616D-AB87-40C7-A34D-CC6B8B30DF9F}">
      <dgm:prSet/>
      <dgm:spPr/>
      <dgm:t>
        <a:bodyPr/>
        <a:lstStyle/>
        <a:p>
          <a:endParaRPr lang="es-SV"/>
        </a:p>
      </dgm:t>
    </dgm:pt>
    <dgm:pt modelId="{0FBAB381-8089-4791-A782-7832D9ADEFBC}">
      <dgm:prSet phldrT="[Texto]" custT="1"/>
      <dgm:spPr/>
      <dgm:t>
        <a:bodyPr/>
        <a:lstStyle/>
        <a:p>
          <a:r>
            <a:rPr lang="es-SV" sz="1800" i="1" dirty="0" smtClean="0"/>
            <a:t>Marzo y Abril/2017.  Adecuación de los sistemas y procesos internos de las entidades. </a:t>
          </a:r>
          <a:endParaRPr lang="es-SV" sz="1800" i="1" dirty="0"/>
        </a:p>
      </dgm:t>
    </dgm:pt>
    <dgm:pt modelId="{5C33D88B-51D1-4E29-AF3A-DFB24A811ABA}" type="parTrans" cxnId="{849DF846-9497-45A0-9873-ABB6BF542E44}">
      <dgm:prSet/>
      <dgm:spPr/>
      <dgm:t>
        <a:bodyPr/>
        <a:lstStyle/>
        <a:p>
          <a:endParaRPr lang="es-SV"/>
        </a:p>
      </dgm:t>
    </dgm:pt>
    <dgm:pt modelId="{E09C35AF-0765-421B-9656-2043217AC990}" type="sibTrans" cxnId="{849DF846-9497-45A0-9873-ABB6BF542E44}">
      <dgm:prSet/>
      <dgm:spPr/>
      <dgm:t>
        <a:bodyPr/>
        <a:lstStyle/>
        <a:p>
          <a:endParaRPr lang="es-SV"/>
        </a:p>
      </dgm:t>
    </dgm:pt>
    <dgm:pt modelId="{51EC0AE0-CFF6-4A62-BE3D-4F0CFF3621E7}">
      <dgm:prSet phldrT="[Texto]" custT="1"/>
      <dgm:spPr/>
      <dgm:t>
        <a:bodyPr/>
        <a:lstStyle/>
        <a:p>
          <a:r>
            <a:rPr lang="es-SV" sz="1800" i="1" dirty="0" smtClean="0"/>
            <a:t>Mayo/2017 – Pruebas de las entidades. </a:t>
          </a:r>
          <a:endParaRPr lang="es-SV" sz="1800" i="1" dirty="0"/>
        </a:p>
      </dgm:t>
    </dgm:pt>
    <dgm:pt modelId="{728F8ACA-D736-4142-8D57-5B7410DC6080}" type="parTrans" cxnId="{20CFDE09-57C1-43A9-9836-101B2CC50458}">
      <dgm:prSet/>
      <dgm:spPr/>
      <dgm:t>
        <a:bodyPr/>
        <a:lstStyle/>
        <a:p>
          <a:endParaRPr lang="es-SV"/>
        </a:p>
      </dgm:t>
    </dgm:pt>
    <dgm:pt modelId="{F87881D9-B7BD-4CBD-A7B9-36703981F799}" type="sibTrans" cxnId="{20CFDE09-57C1-43A9-9836-101B2CC50458}">
      <dgm:prSet/>
      <dgm:spPr/>
      <dgm:t>
        <a:bodyPr/>
        <a:lstStyle/>
        <a:p>
          <a:endParaRPr lang="es-SV"/>
        </a:p>
      </dgm:t>
    </dgm:pt>
    <dgm:pt modelId="{03C70D22-A0A7-4CCF-96F9-D5C2F88B97E8}">
      <dgm:prSet phldrT="[Texto]" custT="1"/>
      <dgm:spPr/>
      <dgm:t>
        <a:bodyPr/>
        <a:lstStyle/>
        <a:p>
          <a:r>
            <a:rPr lang="es-SV" sz="1800" i="1" dirty="0" smtClean="0"/>
            <a:t>Junio/2017  producción.  Primera información referida a mayo/17.</a:t>
          </a:r>
          <a:endParaRPr lang="es-SV" sz="1800" i="1" dirty="0"/>
        </a:p>
      </dgm:t>
    </dgm:pt>
    <dgm:pt modelId="{78E0A314-E5D7-4873-A117-B003D5CF87D6}" type="parTrans" cxnId="{5CAFD95F-578A-478D-98A3-29DF7141676F}">
      <dgm:prSet/>
      <dgm:spPr/>
      <dgm:t>
        <a:bodyPr/>
        <a:lstStyle/>
        <a:p>
          <a:endParaRPr lang="es-SV"/>
        </a:p>
      </dgm:t>
    </dgm:pt>
    <dgm:pt modelId="{3EA8F824-1F2D-4C48-A482-6BDEDF014011}" type="sibTrans" cxnId="{5CAFD95F-578A-478D-98A3-29DF7141676F}">
      <dgm:prSet/>
      <dgm:spPr/>
      <dgm:t>
        <a:bodyPr/>
        <a:lstStyle/>
        <a:p>
          <a:endParaRPr lang="es-SV"/>
        </a:p>
      </dgm:t>
    </dgm:pt>
    <dgm:pt modelId="{89FA01A4-7EA9-46D3-9D95-4E9E68E48328}">
      <dgm:prSet phldrT="[Texto]" custT="1"/>
      <dgm:spPr/>
      <dgm:t>
        <a:bodyPr/>
        <a:lstStyle/>
        <a:p>
          <a:r>
            <a:rPr lang="es-SV" sz="1800" i="1" dirty="0" smtClean="0"/>
            <a:t>El </a:t>
          </a:r>
          <a:r>
            <a:rPr lang="es-SV" sz="1800" b="1" i="1" dirty="0" smtClean="0"/>
            <a:t>Anexo No.3  “</a:t>
          </a:r>
          <a:r>
            <a:rPr lang="es-SV" sz="1800" i="1" dirty="0" smtClean="0"/>
            <a:t>Tipos de eventos por riesgo Operacional en los Corresponsales Financieros”                   ( Anual) se mantiene  el envío a través de VARE-ROPE</a:t>
          </a:r>
          <a:endParaRPr lang="es-SV" sz="1800" i="1" dirty="0"/>
        </a:p>
      </dgm:t>
    </dgm:pt>
    <dgm:pt modelId="{995192BB-1A23-4D24-855F-D0FEF72C838E}" type="parTrans" cxnId="{0AB59E1A-D62E-4553-A3DA-F17049C67BDB}">
      <dgm:prSet/>
      <dgm:spPr/>
      <dgm:t>
        <a:bodyPr/>
        <a:lstStyle/>
        <a:p>
          <a:endParaRPr lang="es-SV"/>
        </a:p>
      </dgm:t>
    </dgm:pt>
    <dgm:pt modelId="{46605250-F815-4A36-919C-426340794163}" type="sibTrans" cxnId="{0AB59E1A-D62E-4553-A3DA-F17049C67BDB}">
      <dgm:prSet/>
      <dgm:spPr/>
      <dgm:t>
        <a:bodyPr/>
        <a:lstStyle/>
        <a:p>
          <a:endParaRPr lang="es-SV"/>
        </a:p>
      </dgm:t>
    </dgm:pt>
    <dgm:pt modelId="{C3EAD9BD-8866-4765-9134-39F75E4F0D6A}" type="pres">
      <dgm:prSet presAssocID="{2D4EF594-D4A8-4574-A866-3262FA938DF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DB5D17BD-ADCF-4EBB-AD6D-F87F489263C7}" type="pres">
      <dgm:prSet presAssocID="{2D4EF594-D4A8-4574-A866-3262FA938DF0}" presName="dummyMaxCanvas" presStyleCnt="0">
        <dgm:presLayoutVars/>
      </dgm:prSet>
      <dgm:spPr/>
    </dgm:pt>
    <dgm:pt modelId="{45B1B665-0343-45E6-856F-D7A9C9FD9644}" type="pres">
      <dgm:prSet presAssocID="{2D4EF594-D4A8-4574-A866-3262FA938DF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90C2D51E-FAE7-4424-B648-90C3EFBE542E}" type="pres">
      <dgm:prSet presAssocID="{2D4EF594-D4A8-4574-A866-3262FA938DF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97715033-D905-4CF5-A5CA-242C8AD42270}" type="pres">
      <dgm:prSet presAssocID="{2D4EF594-D4A8-4574-A866-3262FA938DF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6B68FE4E-F632-46CC-A12A-1650AB3E0C84}" type="pres">
      <dgm:prSet presAssocID="{2D4EF594-D4A8-4574-A866-3262FA938DF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C8EEE240-75FE-4092-B34E-3E0A49063BC6}" type="pres">
      <dgm:prSet presAssocID="{2D4EF594-D4A8-4574-A866-3262FA938DF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F8B47A5D-7B2D-42C4-9B2D-203D78227A3F}" type="pres">
      <dgm:prSet presAssocID="{2D4EF594-D4A8-4574-A866-3262FA938DF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9EEE21A4-CCD7-4DA4-AC55-C2756F87960B}" type="pres">
      <dgm:prSet presAssocID="{2D4EF594-D4A8-4574-A866-3262FA938DF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0EDFAB10-7D9E-4AAB-AFAB-5D26098907A5}" type="pres">
      <dgm:prSet presAssocID="{2D4EF594-D4A8-4574-A866-3262FA938DF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6D785BDE-8C34-4A03-9150-F5FA4201E3AA}" type="pres">
      <dgm:prSet presAssocID="{2D4EF594-D4A8-4574-A866-3262FA938DF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16442810-1D30-483D-ACE5-1BE2ED67F646}" type="pres">
      <dgm:prSet presAssocID="{2D4EF594-D4A8-4574-A866-3262FA938DF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F3A5D58D-1288-443A-8612-B0DFEA8839AC}" type="pres">
      <dgm:prSet presAssocID="{2D4EF594-D4A8-4574-A866-3262FA938DF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8FFB6D41-57F1-4F9E-AF45-4DA6F5948A4D}" type="pres">
      <dgm:prSet presAssocID="{2D4EF594-D4A8-4574-A866-3262FA938DF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0ED4EC1F-C928-42F9-AFAD-9AF31FDFBE5B}" type="pres">
      <dgm:prSet presAssocID="{2D4EF594-D4A8-4574-A866-3262FA938DF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9A594AB1-86C6-47CA-9C11-271C536A8CA2}" type="pres">
      <dgm:prSet presAssocID="{2D4EF594-D4A8-4574-A866-3262FA938DF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959D616D-AB87-40C7-A34D-CC6B8B30DF9F}" srcId="{2D4EF594-D4A8-4574-A866-3262FA938DF0}" destId="{BABC4425-598A-4EC4-A71C-E369C9D89858}" srcOrd="0" destOrd="0" parTransId="{D02CB85C-60C8-4A32-B942-7BF09CC01355}" sibTransId="{672C49E1-2E32-43D9-951E-6718794CFDA9}"/>
    <dgm:cxn modelId="{B97385BB-B931-48C7-96AD-7BE57E722F08}" type="presOf" srcId="{0FBAB381-8089-4791-A782-7832D9ADEFBC}" destId="{90C2D51E-FAE7-4424-B648-90C3EFBE542E}" srcOrd="0" destOrd="0" presId="urn:microsoft.com/office/officeart/2005/8/layout/vProcess5"/>
    <dgm:cxn modelId="{F271E59F-DD72-4BBE-9402-B07D8A36B251}" type="presOf" srcId="{89FA01A4-7EA9-46D3-9D95-4E9E68E48328}" destId="{C8EEE240-75FE-4092-B34E-3E0A49063BC6}" srcOrd="0" destOrd="0" presId="urn:microsoft.com/office/officeart/2005/8/layout/vProcess5"/>
    <dgm:cxn modelId="{F1E55798-A9A2-4BD4-A2DB-49BDDEC81533}" type="presOf" srcId="{89FA01A4-7EA9-46D3-9D95-4E9E68E48328}" destId="{9A594AB1-86C6-47CA-9C11-271C536A8CA2}" srcOrd="1" destOrd="0" presId="urn:microsoft.com/office/officeart/2005/8/layout/vProcess5"/>
    <dgm:cxn modelId="{99E086A5-4B41-432C-A20E-F21244458FC7}" type="presOf" srcId="{2D4EF594-D4A8-4574-A866-3262FA938DF0}" destId="{C3EAD9BD-8866-4765-9134-39F75E4F0D6A}" srcOrd="0" destOrd="0" presId="urn:microsoft.com/office/officeart/2005/8/layout/vProcess5"/>
    <dgm:cxn modelId="{690FA6C7-8308-4B28-A7D5-3AD407D8C384}" type="presOf" srcId="{F87881D9-B7BD-4CBD-A7B9-36703981F799}" destId="{0EDFAB10-7D9E-4AAB-AFAB-5D26098907A5}" srcOrd="0" destOrd="0" presId="urn:microsoft.com/office/officeart/2005/8/layout/vProcess5"/>
    <dgm:cxn modelId="{1FC210D2-96D9-4047-856D-0B7B580C4E6C}" type="presOf" srcId="{BABC4425-598A-4EC4-A71C-E369C9D89858}" destId="{45B1B665-0343-45E6-856F-D7A9C9FD9644}" srcOrd="0" destOrd="0" presId="urn:microsoft.com/office/officeart/2005/8/layout/vProcess5"/>
    <dgm:cxn modelId="{372775A6-234C-4D0E-8856-5AB09ED1E775}" type="presOf" srcId="{672C49E1-2E32-43D9-951E-6718794CFDA9}" destId="{F8B47A5D-7B2D-42C4-9B2D-203D78227A3F}" srcOrd="0" destOrd="0" presId="urn:microsoft.com/office/officeart/2005/8/layout/vProcess5"/>
    <dgm:cxn modelId="{11AE9452-D4F0-406E-A0B3-23D1EF435B1D}" type="presOf" srcId="{3EA8F824-1F2D-4C48-A482-6BDEDF014011}" destId="{6D785BDE-8C34-4A03-9150-F5FA4201E3AA}" srcOrd="0" destOrd="0" presId="urn:microsoft.com/office/officeart/2005/8/layout/vProcess5"/>
    <dgm:cxn modelId="{849DF846-9497-45A0-9873-ABB6BF542E44}" srcId="{2D4EF594-D4A8-4574-A866-3262FA938DF0}" destId="{0FBAB381-8089-4791-A782-7832D9ADEFBC}" srcOrd="1" destOrd="0" parTransId="{5C33D88B-51D1-4E29-AF3A-DFB24A811ABA}" sibTransId="{E09C35AF-0765-421B-9656-2043217AC990}"/>
    <dgm:cxn modelId="{20CFDE09-57C1-43A9-9836-101B2CC50458}" srcId="{2D4EF594-D4A8-4574-A866-3262FA938DF0}" destId="{51EC0AE0-CFF6-4A62-BE3D-4F0CFF3621E7}" srcOrd="2" destOrd="0" parTransId="{728F8ACA-D736-4142-8D57-5B7410DC6080}" sibTransId="{F87881D9-B7BD-4CBD-A7B9-36703981F799}"/>
    <dgm:cxn modelId="{0AB59E1A-D62E-4553-A3DA-F17049C67BDB}" srcId="{2D4EF594-D4A8-4574-A866-3262FA938DF0}" destId="{89FA01A4-7EA9-46D3-9D95-4E9E68E48328}" srcOrd="4" destOrd="0" parTransId="{995192BB-1A23-4D24-855F-D0FEF72C838E}" sibTransId="{46605250-F815-4A36-919C-426340794163}"/>
    <dgm:cxn modelId="{46A712EB-6C9F-44A1-A699-26F86D54D699}" type="presOf" srcId="{03C70D22-A0A7-4CCF-96F9-D5C2F88B97E8}" destId="{6B68FE4E-F632-46CC-A12A-1650AB3E0C84}" srcOrd="0" destOrd="0" presId="urn:microsoft.com/office/officeart/2005/8/layout/vProcess5"/>
    <dgm:cxn modelId="{8545B3DB-3774-4151-A6A0-4396F7DDF16F}" type="presOf" srcId="{0FBAB381-8089-4791-A782-7832D9ADEFBC}" destId="{F3A5D58D-1288-443A-8612-B0DFEA8839AC}" srcOrd="1" destOrd="0" presId="urn:microsoft.com/office/officeart/2005/8/layout/vProcess5"/>
    <dgm:cxn modelId="{7940D9DE-3F7B-48B5-AEB1-AAB0DAC7DE9A}" type="presOf" srcId="{51EC0AE0-CFF6-4A62-BE3D-4F0CFF3621E7}" destId="{97715033-D905-4CF5-A5CA-242C8AD42270}" srcOrd="0" destOrd="0" presId="urn:microsoft.com/office/officeart/2005/8/layout/vProcess5"/>
    <dgm:cxn modelId="{A41F8AFA-A5A3-4AF2-A610-8F578FE94BBC}" type="presOf" srcId="{E09C35AF-0765-421B-9656-2043217AC990}" destId="{9EEE21A4-CCD7-4DA4-AC55-C2756F87960B}" srcOrd="0" destOrd="0" presId="urn:microsoft.com/office/officeart/2005/8/layout/vProcess5"/>
    <dgm:cxn modelId="{4476600B-951E-4E60-81E1-446B035E34CF}" type="presOf" srcId="{BABC4425-598A-4EC4-A71C-E369C9D89858}" destId="{16442810-1D30-483D-ACE5-1BE2ED67F646}" srcOrd="1" destOrd="0" presId="urn:microsoft.com/office/officeart/2005/8/layout/vProcess5"/>
    <dgm:cxn modelId="{22D86F46-CFAA-4D17-8655-E183AAED3DCD}" type="presOf" srcId="{03C70D22-A0A7-4CCF-96F9-D5C2F88B97E8}" destId="{0ED4EC1F-C928-42F9-AFAD-9AF31FDFBE5B}" srcOrd="1" destOrd="0" presId="urn:microsoft.com/office/officeart/2005/8/layout/vProcess5"/>
    <dgm:cxn modelId="{D3D82050-DF12-4AE4-848B-7F6BC96CBBD9}" type="presOf" srcId="{51EC0AE0-CFF6-4A62-BE3D-4F0CFF3621E7}" destId="{8FFB6D41-57F1-4F9E-AF45-4DA6F5948A4D}" srcOrd="1" destOrd="0" presId="urn:microsoft.com/office/officeart/2005/8/layout/vProcess5"/>
    <dgm:cxn modelId="{5CAFD95F-578A-478D-98A3-29DF7141676F}" srcId="{2D4EF594-D4A8-4574-A866-3262FA938DF0}" destId="{03C70D22-A0A7-4CCF-96F9-D5C2F88B97E8}" srcOrd="3" destOrd="0" parTransId="{78E0A314-E5D7-4873-A117-B003D5CF87D6}" sibTransId="{3EA8F824-1F2D-4C48-A482-6BDEDF014011}"/>
    <dgm:cxn modelId="{2411CD35-CCF4-496B-B4FC-F74F0C48B29E}" type="presParOf" srcId="{C3EAD9BD-8866-4765-9134-39F75E4F0D6A}" destId="{DB5D17BD-ADCF-4EBB-AD6D-F87F489263C7}" srcOrd="0" destOrd="0" presId="urn:microsoft.com/office/officeart/2005/8/layout/vProcess5"/>
    <dgm:cxn modelId="{C15407BF-4948-421E-A28A-303B49D4CD54}" type="presParOf" srcId="{C3EAD9BD-8866-4765-9134-39F75E4F0D6A}" destId="{45B1B665-0343-45E6-856F-D7A9C9FD9644}" srcOrd="1" destOrd="0" presId="urn:microsoft.com/office/officeart/2005/8/layout/vProcess5"/>
    <dgm:cxn modelId="{647CC82A-E5BC-426C-ABC1-F1959AC592F6}" type="presParOf" srcId="{C3EAD9BD-8866-4765-9134-39F75E4F0D6A}" destId="{90C2D51E-FAE7-4424-B648-90C3EFBE542E}" srcOrd="2" destOrd="0" presId="urn:microsoft.com/office/officeart/2005/8/layout/vProcess5"/>
    <dgm:cxn modelId="{A7374B98-0636-40B5-9D7F-228F626B9B37}" type="presParOf" srcId="{C3EAD9BD-8866-4765-9134-39F75E4F0D6A}" destId="{97715033-D905-4CF5-A5CA-242C8AD42270}" srcOrd="3" destOrd="0" presId="urn:microsoft.com/office/officeart/2005/8/layout/vProcess5"/>
    <dgm:cxn modelId="{F548CEB2-7E0B-4E3C-A7B4-BFD4713DDA59}" type="presParOf" srcId="{C3EAD9BD-8866-4765-9134-39F75E4F0D6A}" destId="{6B68FE4E-F632-46CC-A12A-1650AB3E0C84}" srcOrd="4" destOrd="0" presId="urn:microsoft.com/office/officeart/2005/8/layout/vProcess5"/>
    <dgm:cxn modelId="{6A68BE4C-B82A-4258-ABB9-81F8100C3652}" type="presParOf" srcId="{C3EAD9BD-8866-4765-9134-39F75E4F0D6A}" destId="{C8EEE240-75FE-4092-B34E-3E0A49063BC6}" srcOrd="5" destOrd="0" presId="urn:microsoft.com/office/officeart/2005/8/layout/vProcess5"/>
    <dgm:cxn modelId="{189142CE-7DA0-403E-9059-2819E803EE7C}" type="presParOf" srcId="{C3EAD9BD-8866-4765-9134-39F75E4F0D6A}" destId="{F8B47A5D-7B2D-42C4-9B2D-203D78227A3F}" srcOrd="6" destOrd="0" presId="urn:microsoft.com/office/officeart/2005/8/layout/vProcess5"/>
    <dgm:cxn modelId="{6ECFD63D-4628-4632-89C1-B1C2C048AA46}" type="presParOf" srcId="{C3EAD9BD-8866-4765-9134-39F75E4F0D6A}" destId="{9EEE21A4-CCD7-4DA4-AC55-C2756F87960B}" srcOrd="7" destOrd="0" presId="urn:microsoft.com/office/officeart/2005/8/layout/vProcess5"/>
    <dgm:cxn modelId="{FE8764CD-2C80-43C3-87C6-5E408E6C20B9}" type="presParOf" srcId="{C3EAD9BD-8866-4765-9134-39F75E4F0D6A}" destId="{0EDFAB10-7D9E-4AAB-AFAB-5D26098907A5}" srcOrd="8" destOrd="0" presId="urn:microsoft.com/office/officeart/2005/8/layout/vProcess5"/>
    <dgm:cxn modelId="{8A0CE346-D57F-4823-8E1C-A3389992C108}" type="presParOf" srcId="{C3EAD9BD-8866-4765-9134-39F75E4F0D6A}" destId="{6D785BDE-8C34-4A03-9150-F5FA4201E3AA}" srcOrd="9" destOrd="0" presId="urn:microsoft.com/office/officeart/2005/8/layout/vProcess5"/>
    <dgm:cxn modelId="{21B2673E-29D0-4BD8-A187-88176C947718}" type="presParOf" srcId="{C3EAD9BD-8866-4765-9134-39F75E4F0D6A}" destId="{16442810-1D30-483D-ACE5-1BE2ED67F646}" srcOrd="10" destOrd="0" presId="urn:microsoft.com/office/officeart/2005/8/layout/vProcess5"/>
    <dgm:cxn modelId="{F072792D-6120-4210-A28B-EFD68E0F98DC}" type="presParOf" srcId="{C3EAD9BD-8866-4765-9134-39F75E4F0D6A}" destId="{F3A5D58D-1288-443A-8612-B0DFEA8839AC}" srcOrd="11" destOrd="0" presId="urn:microsoft.com/office/officeart/2005/8/layout/vProcess5"/>
    <dgm:cxn modelId="{7FBBD4AF-18D5-49DD-97C3-D268A0A68963}" type="presParOf" srcId="{C3EAD9BD-8866-4765-9134-39F75E4F0D6A}" destId="{8FFB6D41-57F1-4F9E-AF45-4DA6F5948A4D}" srcOrd="12" destOrd="0" presId="urn:microsoft.com/office/officeart/2005/8/layout/vProcess5"/>
    <dgm:cxn modelId="{39D1793B-E7F0-4A4A-B6E3-A9717B0B6CC2}" type="presParOf" srcId="{C3EAD9BD-8866-4765-9134-39F75E4F0D6A}" destId="{0ED4EC1F-C928-42F9-AFAD-9AF31FDFBE5B}" srcOrd="13" destOrd="0" presId="urn:microsoft.com/office/officeart/2005/8/layout/vProcess5"/>
    <dgm:cxn modelId="{3CF67D6A-0A50-4C9D-B4A9-550E9FF31003}" type="presParOf" srcId="{C3EAD9BD-8866-4765-9134-39F75E4F0D6A}" destId="{9A594AB1-86C6-47CA-9C11-271C536A8CA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D93CA3-E212-432E-8BC7-63DB5AADB63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AC6683F7-772A-4B5C-AF1F-A71885FD4779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SV" sz="4400" dirty="0" smtClean="0"/>
            <a:t>4-Requerimientos Técnicos  </a:t>
          </a:r>
          <a:endParaRPr lang="es-SV" sz="4400" dirty="0"/>
        </a:p>
      </dgm:t>
    </dgm:pt>
    <dgm:pt modelId="{C2663435-1E59-468C-9B9E-1CBA64523ADB}" type="parTrans" cxnId="{4772160D-F9F7-40BF-A9F2-3E7A8884456C}">
      <dgm:prSet/>
      <dgm:spPr/>
      <dgm:t>
        <a:bodyPr/>
        <a:lstStyle/>
        <a:p>
          <a:endParaRPr lang="es-SV"/>
        </a:p>
      </dgm:t>
    </dgm:pt>
    <dgm:pt modelId="{1FD959D7-D411-4CD0-9A55-B2AC4CB958D6}" type="sibTrans" cxnId="{4772160D-F9F7-40BF-A9F2-3E7A8884456C}">
      <dgm:prSet/>
      <dgm:spPr/>
      <dgm:t>
        <a:bodyPr/>
        <a:lstStyle/>
        <a:p>
          <a:endParaRPr lang="es-SV"/>
        </a:p>
      </dgm:t>
    </dgm:pt>
    <dgm:pt modelId="{A0C185CE-236A-460C-8505-937D91C03624}" type="pres">
      <dgm:prSet presAssocID="{26D93CA3-E212-432E-8BC7-63DB5AADB63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749AE74C-F834-4343-AAFB-E257DB2A8FC7}" type="pres">
      <dgm:prSet presAssocID="{26D93CA3-E212-432E-8BC7-63DB5AADB631}" presName="dummyMaxCanvas" presStyleCnt="0">
        <dgm:presLayoutVars/>
      </dgm:prSet>
      <dgm:spPr/>
    </dgm:pt>
    <dgm:pt modelId="{D246E863-E23C-4F81-8914-663FC140BEAD}" type="pres">
      <dgm:prSet presAssocID="{26D93CA3-E212-432E-8BC7-63DB5AADB631}" presName="OneNode_1" presStyleLbl="node1" presStyleIdx="0" presStyleCnt="1" custLinFactNeighborX="-346" custLinFactNeighborY="-2243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4772160D-F9F7-40BF-A9F2-3E7A8884456C}" srcId="{26D93CA3-E212-432E-8BC7-63DB5AADB631}" destId="{AC6683F7-772A-4B5C-AF1F-A71885FD4779}" srcOrd="0" destOrd="0" parTransId="{C2663435-1E59-468C-9B9E-1CBA64523ADB}" sibTransId="{1FD959D7-D411-4CD0-9A55-B2AC4CB958D6}"/>
    <dgm:cxn modelId="{0C8CB6C7-BB53-4FC1-999D-BA754A9FABAD}" type="presOf" srcId="{26D93CA3-E212-432E-8BC7-63DB5AADB631}" destId="{A0C185CE-236A-460C-8505-937D91C03624}" srcOrd="0" destOrd="0" presId="urn:microsoft.com/office/officeart/2005/8/layout/vProcess5"/>
    <dgm:cxn modelId="{C5027BA6-38FA-4F3A-BB69-68A2EE7636B8}" type="presOf" srcId="{AC6683F7-772A-4B5C-AF1F-A71885FD4779}" destId="{D246E863-E23C-4F81-8914-663FC140BEAD}" srcOrd="0" destOrd="0" presId="urn:microsoft.com/office/officeart/2005/8/layout/vProcess5"/>
    <dgm:cxn modelId="{2E358DB6-3DE2-4548-BC6F-44A32270E556}" type="presParOf" srcId="{A0C185CE-236A-460C-8505-937D91C03624}" destId="{749AE74C-F834-4343-AAFB-E257DB2A8FC7}" srcOrd="0" destOrd="0" presId="urn:microsoft.com/office/officeart/2005/8/layout/vProcess5"/>
    <dgm:cxn modelId="{5EDFDAFC-5405-41BE-8B3F-B32A4C246DB7}" type="presParOf" srcId="{A0C185CE-236A-460C-8505-937D91C03624}" destId="{D246E863-E23C-4F81-8914-663FC140BEAD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F9EEB-E62C-4E42-AD4E-EDA204EB049D}">
      <dsp:nvSpPr>
        <dsp:cNvPr id="0" name=""/>
        <dsp:cNvSpPr/>
      </dsp:nvSpPr>
      <dsp:spPr>
        <a:xfrm rot="5400000">
          <a:off x="-260919" y="264333"/>
          <a:ext cx="1739465" cy="12176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100" kern="1200" dirty="0" smtClean="0"/>
            <a:t>Artículo 22</a:t>
          </a:r>
          <a:endParaRPr lang="es-SV" sz="2100" kern="1200" dirty="0"/>
        </a:p>
      </dsp:txBody>
      <dsp:txXfrm rot="-5400000">
        <a:off x="1" y="612226"/>
        <a:ext cx="1217626" cy="521839"/>
      </dsp:txXfrm>
    </dsp:sp>
    <dsp:sp modelId="{199F1F13-D21D-4597-9796-9FE09324AA3F}">
      <dsp:nvSpPr>
        <dsp:cNvPr id="0" name=""/>
        <dsp:cNvSpPr/>
      </dsp:nvSpPr>
      <dsp:spPr>
        <a:xfrm rot="5400000">
          <a:off x="3571878" y="-2350838"/>
          <a:ext cx="1130652" cy="58391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i="1" kern="1200" smtClean="0"/>
            <a:t>Las </a:t>
          </a:r>
          <a:r>
            <a:rPr lang="es-MX" sz="1600" i="1" kern="1200" dirty="0" smtClean="0"/>
            <a:t>contrataciones  de CF, fecha de contratación y de inicio de operaciones, dirección y ubicación exacta;</a:t>
          </a:r>
          <a:endParaRPr lang="es-SV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i="1" kern="1200" smtClean="0"/>
            <a:t>Las </a:t>
          </a:r>
          <a:r>
            <a:rPr lang="es-MX" sz="1600" i="1" kern="1200" dirty="0" smtClean="0"/>
            <a:t>terminaciones de los contratos, fecha y causal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i="1" kern="1200" smtClean="0"/>
            <a:t>Actualización </a:t>
          </a:r>
          <a:r>
            <a:rPr lang="es-MX" sz="1600" i="1" kern="1200" dirty="0" smtClean="0"/>
            <a:t>de mapa de presencia de país por zona geográfica</a:t>
          </a:r>
        </a:p>
      </dsp:txBody>
      <dsp:txXfrm rot="-5400000">
        <a:off x="1217626" y="58608"/>
        <a:ext cx="5783963" cy="1020264"/>
      </dsp:txXfrm>
    </dsp:sp>
    <dsp:sp modelId="{1E635E5E-FB6E-492F-85F9-9FF5886E77A1}">
      <dsp:nvSpPr>
        <dsp:cNvPr id="0" name=""/>
        <dsp:cNvSpPr/>
      </dsp:nvSpPr>
      <dsp:spPr>
        <a:xfrm rot="5400000">
          <a:off x="-260919" y="2190448"/>
          <a:ext cx="1739465" cy="12176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100" kern="1200" dirty="0" smtClean="0"/>
            <a:t>Artículo 36 </a:t>
          </a:r>
          <a:endParaRPr lang="es-SV" sz="2100" kern="1200" dirty="0"/>
        </a:p>
      </dsp:txBody>
      <dsp:txXfrm rot="-5400000">
        <a:off x="1" y="2538341"/>
        <a:ext cx="1217626" cy="521839"/>
      </dsp:txXfrm>
    </dsp:sp>
    <dsp:sp modelId="{D192F67E-4A6D-43FD-8225-19F6015151A2}">
      <dsp:nvSpPr>
        <dsp:cNvPr id="0" name=""/>
        <dsp:cNvSpPr/>
      </dsp:nvSpPr>
      <dsp:spPr>
        <a:xfrm rot="5400000">
          <a:off x="3131500" y="-545726"/>
          <a:ext cx="2011408" cy="58391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i="1" kern="1200" smtClean="0"/>
            <a:t>Información indicada en :</a:t>
          </a:r>
          <a:endParaRPr lang="es-SV" sz="1600" i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i="1" kern="1200" dirty="0" smtClean="0"/>
            <a:t> </a:t>
          </a:r>
          <a:r>
            <a:rPr lang="es-MX" sz="1600" b="1" i="1" kern="1200" dirty="0" smtClean="0"/>
            <a:t>Anexos Nos. 1:</a:t>
          </a:r>
          <a:r>
            <a:rPr lang="es-MX" sz="1600" i="1" kern="1200" dirty="0" smtClean="0"/>
            <a:t> información estadística de la realización de operaciones y prestación de servicios por medio de Corresponsales Financieros. </a:t>
          </a:r>
          <a:r>
            <a:rPr lang="es-ES" sz="1600" i="1" kern="1200" dirty="0" smtClean="0">
              <a:solidFill>
                <a:srgbClr val="FF0000"/>
              </a:solidFill>
            </a:rPr>
            <a:t> </a:t>
          </a:r>
          <a:endParaRPr lang="es-SV" sz="1600" i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i="1" kern="1200" dirty="0" smtClean="0"/>
            <a:t>Anexo No. 2: </a:t>
          </a:r>
          <a:r>
            <a:rPr lang="es-MX" sz="1600" i="1" kern="1200" dirty="0" smtClean="0"/>
            <a:t>Control de Reclamos o denuncias de operaciones y servicio de los clientes, usuarios o de corresponsales financieros   </a:t>
          </a:r>
          <a:r>
            <a:rPr lang="es-ES" sz="1600" i="1" kern="1200" dirty="0" smtClean="0">
              <a:solidFill>
                <a:srgbClr val="FF0000"/>
              </a:solidFill>
            </a:rPr>
            <a:t> </a:t>
          </a:r>
          <a:endParaRPr lang="es-SV" sz="1600" i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600" b="1" i="1" kern="1200" dirty="0" smtClean="0"/>
            <a:t>Anexo No.3 : </a:t>
          </a:r>
          <a:r>
            <a:rPr lang="es-SV" sz="1600" i="1" kern="1200" dirty="0" smtClean="0"/>
            <a:t>Tipos de eventos por riesgo Operacional en los Corresponsales Financieros </a:t>
          </a:r>
          <a:endParaRPr lang="es-SV" sz="1600" i="1" kern="1200" dirty="0"/>
        </a:p>
      </dsp:txBody>
      <dsp:txXfrm rot="-5400000">
        <a:off x="1217626" y="1466337"/>
        <a:ext cx="5740968" cy="1815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3"/>
            <a:ext cx="3077006" cy="512082"/>
          </a:xfrm>
          <a:prstGeom prst="rect">
            <a:avLst/>
          </a:prstGeom>
        </p:spPr>
        <p:txBody>
          <a:bodyPr vert="horz" lIns="97175" tIns="48587" rIns="97175" bIns="48587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0689" y="3"/>
            <a:ext cx="3077006" cy="512082"/>
          </a:xfrm>
          <a:prstGeom prst="rect">
            <a:avLst/>
          </a:prstGeom>
        </p:spPr>
        <p:txBody>
          <a:bodyPr vert="horz" lIns="97175" tIns="48587" rIns="97175" bIns="48587" rtlCol="0"/>
          <a:lstStyle>
            <a:lvl1pPr algn="r">
              <a:defRPr sz="1200"/>
            </a:lvl1pPr>
          </a:lstStyle>
          <a:p>
            <a:fld id="{6C2E3742-3721-41A4-84AD-95C01D58E953}" type="datetimeFigureOut">
              <a:rPr lang="es-ES" smtClean="0"/>
              <a:pPr/>
              <a:t>13/03/2017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9720788"/>
            <a:ext cx="3077006" cy="512082"/>
          </a:xfrm>
          <a:prstGeom prst="rect">
            <a:avLst/>
          </a:prstGeom>
        </p:spPr>
        <p:txBody>
          <a:bodyPr vert="horz" lIns="97175" tIns="48587" rIns="97175" bIns="48587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0689" y="9720788"/>
            <a:ext cx="3077006" cy="512082"/>
          </a:xfrm>
          <a:prstGeom prst="rect">
            <a:avLst/>
          </a:prstGeom>
        </p:spPr>
        <p:txBody>
          <a:bodyPr vert="horz" lIns="97175" tIns="48587" rIns="97175" bIns="48587" rtlCol="0" anchor="b"/>
          <a:lstStyle>
            <a:lvl1pPr algn="r">
              <a:defRPr sz="1200"/>
            </a:lvl1pPr>
          </a:lstStyle>
          <a:p>
            <a:fld id="{B01AC7B5-CC27-4561-AB12-B5C0AD7C61A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3908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362" cy="511731"/>
          </a:xfrm>
          <a:prstGeom prst="rect">
            <a:avLst/>
          </a:prstGeom>
        </p:spPr>
        <p:txBody>
          <a:bodyPr vert="horz" lIns="99022" tIns="49512" rIns="99022" bIns="49512" rtlCol="0"/>
          <a:lstStyle>
            <a:lvl1pPr algn="l">
              <a:defRPr sz="1200"/>
            </a:lvl1pPr>
          </a:lstStyle>
          <a:p>
            <a:endParaRPr lang="es-SV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5" y="2"/>
            <a:ext cx="3076362" cy="511731"/>
          </a:xfrm>
          <a:prstGeom prst="rect">
            <a:avLst/>
          </a:prstGeom>
        </p:spPr>
        <p:txBody>
          <a:bodyPr vert="horz" lIns="99022" tIns="49512" rIns="99022" bIns="49512" rtlCol="0"/>
          <a:lstStyle>
            <a:lvl1pPr algn="r">
              <a:defRPr sz="1200"/>
            </a:lvl1pPr>
          </a:lstStyle>
          <a:p>
            <a:fld id="{16808DF5-837D-4239-A705-657FC48C6BBE}" type="datetimeFigureOut">
              <a:rPr lang="es-SV" smtClean="0"/>
              <a:pPr/>
              <a:t>13/03/2017</a:t>
            </a:fld>
            <a:endParaRPr lang="es-SV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22" tIns="49512" rIns="99022" bIns="49512" rtlCol="0" anchor="ctr"/>
          <a:lstStyle/>
          <a:p>
            <a:endParaRPr lang="es-SV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9022" tIns="49512" rIns="99022" bIns="49512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721109"/>
            <a:ext cx="3076362" cy="511731"/>
          </a:xfrm>
          <a:prstGeom prst="rect">
            <a:avLst/>
          </a:prstGeom>
        </p:spPr>
        <p:txBody>
          <a:bodyPr vert="horz" lIns="99022" tIns="49512" rIns="99022" bIns="49512" rtlCol="0" anchor="b"/>
          <a:lstStyle>
            <a:lvl1pPr algn="l">
              <a:defRPr sz="1200"/>
            </a:lvl1pPr>
          </a:lstStyle>
          <a:p>
            <a:endParaRPr lang="es-SV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5" y="9721109"/>
            <a:ext cx="3076362" cy="511731"/>
          </a:xfrm>
          <a:prstGeom prst="rect">
            <a:avLst/>
          </a:prstGeom>
        </p:spPr>
        <p:txBody>
          <a:bodyPr vert="horz" lIns="99022" tIns="49512" rIns="99022" bIns="49512" rtlCol="0" anchor="b"/>
          <a:lstStyle>
            <a:lvl1pPr algn="r">
              <a:defRPr sz="1200"/>
            </a:lvl1pPr>
          </a:lstStyle>
          <a:p>
            <a:fld id="{E733255A-5A4F-4E4B-BBDF-06447728AE12}" type="slidenum">
              <a:rPr lang="es-SV" smtClean="0"/>
              <a:pPr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2761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3255A-5A4F-4E4B-BBDF-06447728AE12}" type="slidenum">
              <a:rPr lang="es-SV" smtClean="0"/>
              <a:pPr/>
              <a:t>15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5539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770F-179C-4BDA-9FFF-3A05349ECE68}" type="datetime1">
              <a:rPr lang="es-SV" smtClean="0"/>
              <a:pPr/>
              <a:t>13/03/2017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A784-E856-4609-83A8-72CB1BCBFF9E}" type="slidenum">
              <a:rPr lang="es-SV" smtClean="0"/>
              <a:pPr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B31F-77DE-406F-A96F-C5A88FAB236C}" type="datetime1">
              <a:rPr lang="es-SV" smtClean="0"/>
              <a:pPr/>
              <a:t>13/03/2017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A784-E856-4609-83A8-72CB1BCBFF9E}" type="slidenum">
              <a:rPr lang="es-SV" smtClean="0"/>
              <a:pPr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ABA1-A755-48C4-A04A-7D2B1891E4C5}" type="datetime1">
              <a:rPr lang="es-SV" smtClean="0"/>
              <a:pPr/>
              <a:t>13/03/2017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A784-E856-4609-83A8-72CB1BCBFF9E}" type="slidenum">
              <a:rPr lang="es-SV" smtClean="0"/>
              <a:pPr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A422-C07F-49BF-A5A3-7F2D3B10F9B2}" type="datetime1">
              <a:rPr lang="es-SV" smtClean="0"/>
              <a:pPr/>
              <a:t>13/03/2017</a:t>
            </a:fld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A784-E856-4609-83A8-72CB1BCBFF9E}" type="slidenum">
              <a:rPr lang="es-SV" smtClean="0"/>
              <a:pPr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A422-C07F-49BF-A5A3-7F2D3B10F9B2}" type="datetime1">
              <a:rPr lang="es-SV" smtClean="0"/>
              <a:pPr/>
              <a:t>13/03/2017</a:t>
            </a:fld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A784-E856-4609-83A8-72CB1BCBFF9E}" type="slidenum">
              <a:rPr lang="es-SV" smtClean="0"/>
              <a:pPr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A422-C07F-49BF-A5A3-7F2D3B10F9B2}" type="datetime1">
              <a:rPr lang="es-SV" smtClean="0"/>
              <a:pPr/>
              <a:t>13/03/2017</a:t>
            </a:fld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A784-E856-4609-83A8-72CB1BCBFF9E}" type="slidenum">
              <a:rPr lang="es-SV" smtClean="0"/>
              <a:pPr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6BE5-2B87-4BE6-9114-39763C21A4EB}" type="datetime1">
              <a:rPr lang="es-SV" smtClean="0"/>
              <a:pPr/>
              <a:t>13/03/2017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A784-E856-4609-83A8-72CB1BCBFF9E}" type="slidenum">
              <a:rPr lang="es-SV" smtClean="0"/>
              <a:pPr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B680-C31E-472C-8F14-5F935E01A811}" type="datetime1">
              <a:rPr lang="es-SV" smtClean="0"/>
              <a:pPr/>
              <a:t>13/03/2017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A784-E856-4609-83A8-72CB1BCBFF9E}" type="slidenum">
              <a:rPr lang="es-SV" smtClean="0"/>
              <a:pPr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CC2A-705E-469A-B76B-32E5E3F45DC2}" type="datetime1">
              <a:rPr lang="es-SV" smtClean="0"/>
              <a:pPr/>
              <a:t>13/03/2017</a:t>
            </a:fld>
            <a:endParaRPr lang="es-SV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A784-E856-4609-83A8-72CB1BCBFF9E}" type="slidenum">
              <a:rPr lang="es-SV" smtClean="0"/>
              <a:pPr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8038-291A-4BCE-BE9F-D5F0A5144998}" type="datetime1">
              <a:rPr lang="es-SV" smtClean="0"/>
              <a:pPr/>
              <a:t>13/03/2017</a:t>
            </a:fld>
            <a:endParaRPr lang="es-SV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A784-E856-4609-83A8-72CB1BCBFF9E}" type="slidenum">
              <a:rPr lang="es-SV" smtClean="0"/>
              <a:pPr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0AB2-1B78-426E-B2BA-C31B668AF9DA}" type="datetime1">
              <a:rPr lang="es-SV" smtClean="0"/>
              <a:pPr/>
              <a:t>13/03/2017</a:t>
            </a:fld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A784-E856-4609-83A8-72CB1BCBFF9E}" type="slidenum">
              <a:rPr lang="es-SV" smtClean="0"/>
              <a:pPr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944F-3120-4DC8-B927-619F6C8D75BD}" type="datetime1">
              <a:rPr lang="es-SV" smtClean="0"/>
              <a:pPr/>
              <a:t>13/03/2017</a:t>
            </a:fld>
            <a:endParaRPr lang="es-SV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A784-E856-4609-83A8-72CB1BCBFF9E}" type="slidenum">
              <a:rPr lang="es-SV" smtClean="0"/>
              <a:pPr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1A62-CDB7-437A-BD19-D1B1A2B05106}" type="datetime1">
              <a:rPr lang="es-SV" smtClean="0"/>
              <a:pPr/>
              <a:t>13/03/2017</a:t>
            </a:fld>
            <a:endParaRPr lang="es-SV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A784-E856-4609-83A8-72CB1BCBFF9E}" type="slidenum">
              <a:rPr lang="es-SV" smtClean="0"/>
              <a:pPr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SV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C3D7-9F7B-4CF7-8F08-E815A785F579}" type="datetime1">
              <a:rPr lang="es-SV" smtClean="0"/>
              <a:pPr/>
              <a:t>13/03/2017</a:t>
            </a:fld>
            <a:endParaRPr lang="es-SV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A784-E856-4609-83A8-72CB1BCBFF9E}" type="slidenum">
              <a:rPr lang="es-SV" smtClean="0"/>
              <a:pPr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36512" y="-27384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9A422-C07F-49BF-A5A3-7F2D3B10F9B2}" type="datetime1">
              <a:rPr lang="es-SV" smtClean="0"/>
              <a:pPr/>
              <a:t>13/03/2017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CA784-E856-4609-83A8-72CB1BCBFF9E}" type="slidenum">
              <a:rPr lang="es-SV" smtClean="0"/>
              <a:pPr/>
              <a:t>‹Nº›</a:t>
            </a:fld>
            <a:endParaRPr lang="es-SV" dirty="0"/>
          </a:p>
        </p:txBody>
      </p:sp>
      <p:pic>
        <p:nvPicPr>
          <p:cNvPr id="8" name="7 Imagen" descr="SSF_GOES_T_con nombre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467544" y="260648"/>
            <a:ext cx="3388608" cy="11521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varepruebas.ssf.gob.sv/Auth/Login?ReturnUrl=%2f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mailto:centralinfo@ssf.gob.s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2204864"/>
            <a:ext cx="7416824" cy="1296144"/>
          </a:xfrm>
          <a:ln>
            <a:noFill/>
          </a:ln>
        </p:spPr>
        <p:txBody>
          <a:bodyPr>
            <a:noAutofit/>
          </a:bodyPr>
          <a:lstStyle/>
          <a:p>
            <a:r>
              <a:rPr lang="es-SV" sz="40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Sistema Único de Validación y envío de información Corresponsales Financieros</a:t>
            </a:r>
            <a:endParaRPr lang="es-SV" b="1" dirty="0">
              <a:solidFill>
                <a:schemeClr val="accent1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093296"/>
            <a:ext cx="1619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400" b="1" dirty="0" smtClean="0">
                <a:solidFill>
                  <a:schemeClr val="accent1">
                    <a:lumMod val="50000"/>
                  </a:schemeClr>
                </a:solidFill>
              </a:rPr>
              <a:t>13/03/2017</a:t>
            </a:r>
            <a:endParaRPr lang="es-E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86116" y="557214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s-SV" dirty="0" smtClean="0"/>
              <a:t>Roxana Barrientos</a:t>
            </a:r>
          </a:p>
          <a:p>
            <a:pPr algn="r">
              <a:buFont typeface="Arial" pitchFamily="34" charset="0"/>
              <a:buChar char="•"/>
            </a:pPr>
            <a:r>
              <a:rPr lang="es-SV" dirty="0" smtClean="0"/>
              <a:t>Susana Serrano</a:t>
            </a:r>
            <a:endParaRPr lang="es-S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427984" y="548680"/>
            <a:ext cx="4104456" cy="5040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 algn="just"/>
            <a:r>
              <a:rPr lang="es-SV" sz="2000" i="1" dirty="0" smtClean="0"/>
              <a:t>Información separada o consolidada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s-SV" sz="2000" i="1" dirty="0" smtClean="0"/>
          </a:p>
          <a:p>
            <a:pPr marL="342900" indent="-342900" algn="just">
              <a:buFont typeface="Wingdings" pitchFamily="2" charset="2"/>
              <a:buChar char="Ø"/>
            </a:pPr>
            <a:endParaRPr lang="es-SV" sz="2000" i="1" dirty="0" smtClean="0"/>
          </a:p>
          <a:p>
            <a:pPr marL="342900" indent="-342900" algn="just">
              <a:buFont typeface="Wingdings" pitchFamily="2" charset="2"/>
              <a:buChar char="Ø"/>
            </a:pPr>
            <a:endParaRPr lang="es-SV" sz="2000" i="1" dirty="0" smtClean="0"/>
          </a:p>
          <a:p>
            <a:pPr marL="342900" indent="-342900" algn="just">
              <a:buFont typeface="Wingdings" pitchFamily="2" charset="2"/>
              <a:buChar char="Ø"/>
            </a:pPr>
            <a:endParaRPr lang="es-SV" sz="2000" i="1" dirty="0" smtClean="0"/>
          </a:p>
          <a:p>
            <a:pPr marL="342900" indent="-342900" algn="just">
              <a:buFont typeface="Wingdings" pitchFamily="2" charset="2"/>
              <a:buChar char="Ø"/>
            </a:pPr>
            <a:endParaRPr lang="es-SV" sz="2000" i="1" dirty="0" smtClean="0"/>
          </a:p>
          <a:p>
            <a:pPr marL="342900" indent="-342900" algn="just">
              <a:buFont typeface="Wingdings" pitchFamily="2" charset="2"/>
              <a:buChar char="Ø"/>
            </a:pPr>
            <a:endParaRPr lang="es-SV" sz="2000" i="1" dirty="0" smtClean="0"/>
          </a:p>
          <a:p>
            <a:pPr marL="342900" indent="-342900" algn="just"/>
            <a:endParaRPr lang="es-SV" sz="1600" i="1" dirty="0" smtClean="0"/>
          </a:p>
          <a:p>
            <a:pPr algn="just"/>
            <a:endParaRPr lang="es-SV" sz="1100" i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t="17516"/>
          <a:stretch>
            <a:fillRect/>
          </a:stretch>
        </p:blipFill>
        <p:spPr bwMode="auto">
          <a:xfrm>
            <a:off x="1835696" y="1484784"/>
            <a:ext cx="6840760" cy="203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645024"/>
            <a:ext cx="544448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6876256" y="551723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3200" dirty="0" smtClean="0"/>
              <a:t> 1 -  68- 21</a:t>
            </a:r>
            <a:endParaRPr lang="es-SV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8333"/>
          <a:stretch>
            <a:fillRect/>
          </a:stretch>
        </p:blipFill>
        <p:spPr bwMode="auto">
          <a:xfrm>
            <a:off x="6876256" y="4509120"/>
            <a:ext cx="172861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444208" y="188640"/>
            <a:ext cx="2088232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 algn="just"/>
            <a:r>
              <a:rPr lang="es-SV" sz="2000" i="1" dirty="0" smtClean="0"/>
              <a:t>Tipo de negocio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s-SV" sz="2000" i="1" dirty="0" smtClean="0"/>
          </a:p>
          <a:p>
            <a:pPr marL="342900" indent="-342900" algn="just">
              <a:buFont typeface="Wingdings" pitchFamily="2" charset="2"/>
              <a:buChar char="Ø"/>
            </a:pPr>
            <a:endParaRPr lang="es-SV" sz="2000" i="1" dirty="0" smtClean="0"/>
          </a:p>
          <a:p>
            <a:pPr marL="342900" indent="-342900" algn="just">
              <a:buFont typeface="Wingdings" pitchFamily="2" charset="2"/>
              <a:buChar char="Ø"/>
            </a:pPr>
            <a:endParaRPr lang="es-SV" sz="2000" i="1" dirty="0" smtClean="0"/>
          </a:p>
          <a:p>
            <a:pPr marL="342900" indent="-342900" algn="just">
              <a:buFont typeface="Wingdings" pitchFamily="2" charset="2"/>
              <a:buChar char="Ø"/>
            </a:pPr>
            <a:endParaRPr lang="es-SV" sz="2000" i="1" dirty="0" smtClean="0"/>
          </a:p>
          <a:p>
            <a:pPr marL="342900" indent="-342900" algn="just"/>
            <a:endParaRPr lang="es-SV" sz="1600" i="1" dirty="0" smtClean="0"/>
          </a:p>
          <a:p>
            <a:pPr algn="just"/>
            <a:endParaRPr lang="es-SV" sz="1100" i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80728"/>
            <a:ext cx="604832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941168"/>
            <a:ext cx="439248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b="14155"/>
          <a:stretch>
            <a:fillRect/>
          </a:stretch>
        </p:blipFill>
        <p:spPr bwMode="auto">
          <a:xfrm>
            <a:off x="1907704" y="2492896"/>
            <a:ext cx="612068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300192" y="332656"/>
            <a:ext cx="1584176" cy="3600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 algn="just"/>
            <a:r>
              <a:rPr lang="es-SV" sz="2000" i="1" dirty="0" smtClean="0"/>
              <a:t> Vinculados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s-SV" sz="2000" i="1" dirty="0" smtClean="0"/>
          </a:p>
          <a:p>
            <a:pPr marL="342900" indent="-342900" algn="just">
              <a:buFont typeface="Wingdings" pitchFamily="2" charset="2"/>
              <a:buChar char="Ø"/>
            </a:pPr>
            <a:endParaRPr lang="es-SV" sz="2000" i="1" dirty="0" smtClean="0"/>
          </a:p>
          <a:p>
            <a:pPr marL="342900" indent="-342900" algn="just">
              <a:buFont typeface="Wingdings" pitchFamily="2" charset="2"/>
              <a:buChar char="Ø"/>
            </a:pPr>
            <a:endParaRPr lang="es-SV" sz="2000" i="1" dirty="0" smtClean="0"/>
          </a:p>
          <a:p>
            <a:pPr marL="342900" indent="-342900" algn="just">
              <a:buFont typeface="Wingdings" pitchFamily="2" charset="2"/>
              <a:buChar char="Ø"/>
            </a:pPr>
            <a:endParaRPr lang="es-SV" sz="2000" i="1" dirty="0" smtClean="0"/>
          </a:p>
          <a:p>
            <a:pPr marL="342900" indent="-342900" algn="just">
              <a:buFont typeface="Wingdings" pitchFamily="2" charset="2"/>
              <a:buChar char="Ø"/>
            </a:pPr>
            <a:endParaRPr lang="es-SV" sz="2000" i="1" dirty="0" smtClean="0"/>
          </a:p>
          <a:p>
            <a:pPr marL="342900" indent="-342900" algn="just">
              <a:buFont typeface="Wingdings" pitchFamily="2" charset="2"/>
              <a:buChar char="Ø"/>
            </a:pPr>
            <a:endParaRPr lang="es-SV" sz="2000" i="1" dirty="0" smtClean="0"/>
          </a:p>
          <a:p>
            <a:pPr marL="342900" indent="-342900" algn="just"/>
            <a:endParaRPr lang="es-SV" sz="1600" i="1" dirty="0" smtClean="0"/>
          </a:p>
          <a:p>
            <a:pPr algn="just"/>
            <a:endParaRPr lang="es-SV" sz="1100" i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59293"/>
          <a:stretch>
            <a:fillRect/>
          </a:stretch>
        </p:blipFill>
        <p:spPr bwMode="auto">
          <a:xfrm>
            <a:off x="1547664" y="3645024"/>
            <a:ext cx="72008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t="12434" b="40317"/>
          <a:stretch>
            <a:fillRect/>
          </a:stretch>
        </p:blipFill>
        <p:spPr bwMode="auto">
          <a:xfrm>
            <a:off x="1547664" y="2132856"/>
            <a:ext cx="72008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t="11200"/>
          <a:stretch>
            <a:fillRect/>
          </a:stretch>
        </p:blipFill>
        <p:spPr bwMode="auto">
          <a:xfrm>
            <a:off x="1547664" y="908720"/>
            <a:ext cx="7200800" cy="114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 b="18070"/>
          <a:stretch>
            <a:fillRect/>
          </a:stretch>
        </p:blipFill>
        <p:spPr bwMode="auto">
          <a:xfrm>
            <a:off x="1547664" y="4797152"/>
            <a:ext cx="72008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A784-E856-4609-83A8-72CB1BCBFF9E}" type="slidenum">
              <a:rPr lang="es-SV" smtClean="0"/>
              <a:pPr/>
              <a:t>13</a:t>
            </a:fld>
            <a:endParaRPr lang="es-SV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1928794" y="14287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067944" y="260648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SV" sz="3200" b="1" dirty="0" smtClean="0">
                <a:solidFill>
                  <a:srgbClr val="17375E"/>
                </a:solidFill>
                <a:latin typeface="Segoe Print" pitchFamily="2" charset="0"/>
              </a:rPr>
              <a:t>Procesos internos SSF</a:t>
            </a:r>
            <a:endParaRPr lang="es-SV" sz="3200" b="1" dirty="0">
              <a:solidFill>
                <a:srgbClr val="17375E"/>
              </a:solidFill>
              <a:latin typeface="Segoe Print" pitchFamily="2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475656" y="1412776"/>
          <a:ext cx="6768752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149080"/>
            <a:ext cx="1949146" cy="231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2483768" y="522920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b="1" i="1" dirty="0" smtClean="0"/>
              <a:t>WWW.SSF.GOB.SV</a:t>
            </a:r>
            <a:endParaRPr lang="es-SV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0" y="641326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GT" sz="1000" b="1" dirty="0" smtClean="0">
                <a:solidFill>
                  <a:srgbClr val="002A43"/>
                </a:solidFill>
                <a:latin typeface="Arial Narrow" pitchFamily="34" charset="0"/>
              </a:rPr>
              <a:t>Fuente: </a:t>
            </a:r>
            <a:r>
              <a:rPr lang="es-SV" sz="1000" dirty="0" smtClean="0">
                <a:solidFill>
                  <a:srgbClr val="002A43"/>
                </a:solidFill>
                <a:latin typeface="Arial Narrow" pitchFamily="34" charset="0"/>
              </a:rPr>
              <a:t>Información remitida por las entidades</a:t>
            </a:r>
            <a:endParaRPr lang="es-GT" sz="1000" dirty="0">
              <a:solidFill>
                <a:srgbClr val="002A43"/>
              </a:solidFill>
              <a:latin typeface="Arial Narrow" pitchFamily="34" charset="0"/>
            </a:endParaRPr>
          </a:p>
        </p:txBody>
      </p:sp>
      <p:sp>
        <p:nvSpPr>
          <p:cNvPr id="24" name="23 Título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/>
          <a:lstStyle/>
          <a:p>
            <a:pPr algn="r"/>
            <a:r>
              <a:rPr lang="es-SV" sz="3200" dirty="0" smtClean="0"/>
              <a:t>Corresponsales financieros</a:t>
            </a:r>
            <a:endParaRPr lang="es-SV" sz="3200" dirty="0"/>
          </a:p>
        </p:txBody>
      </p:sp>
      <p:sp>
        <p:nvSpPr>
          <p:cNvPr id="48" name="9 CuadroTexto"/>
          <p:cNvSpPr txBox="1"/>
          <p:nvPr/>
        </p:nvSpPr>
        <p:spPr>
          <a:xfrm>
            <a:off x="3923928" y="3284984"/>
            <a:ext cx="567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SV" sz="1400" b="1" dirty="0" smtClean="0"/>
              <a:t>275</a:t>
            </a:r>
            <a:endParaRPr lang="es-SV" sz="1400" b="1" dirty="0"/>
          </a:p>
        </p:txBody>
      </p:sp>
      <p:graphicFrame>
        <p:nvGraphicFramePr>
          <p:cNvPr id="49" name="48 Tabla"/>
          <p:cNvGraphicFramePr>
            <a:graphicFrameLocks noGrp="1"/>
          </p:cNvGraphicFramePr>
          <p:nvPr/>
        </p:nvGraphicFramePr>
        <p:xfrm>
          <a:off x="4427984" y="4869160"/>
          <a:ext cx="4104456" cy="1152128"/>
        </p:xfrm>
        <a:graphic>
          <a:graphicData uri="http://schemas.openxmlformats.org/drawingml/2006/table">
            <a:tbl>
              <a:tblPr/>
              <a:tblGrid>
                <a:gridCol w="793737"/>
                <a:gridCol w="1294495"/>
                <a:gridCol w="867394"/>
                <a:gridCol w="1148830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1" i="0" u="none" strike="noStrike" dirty="0" smtClean="0">
                          <a:solidFill>
                            <a:srgbClr val="002A43"/>
                          </a:solidFill>
                          <a:latin typeface="Arial Narrow"/>
                        </a:rPr>
                        <a:t>dic-15</a:t>
                      </a:r>
                      <a:endParaRPr lang="es-SV" sz="1600" b="1" i="0" u="none" strike="noStrike" dirty="0">
                        <a:solidFill>
                          <a:srgbClr val="002A43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dic-16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Número de </a:t>
                      </a: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corresponsales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0" i="0" u="none" strike="noStrike" dirty="0" smtClean="0">
                          <a:solidFill>
                            <a:srgbClr val="002A43"/>
                          </a:solidFill>
                          <a:latin typeface="Arial Narrow"/>
                        </a:rPr>
                        <a:t>184</a:t>
                      </a:r>
                      <a:endParaRPr lang="es-SV" sz="1600" b="0" i="0" u="none" strike="noStrike" dirty="0">
                        <a:solidFill>
                          <a:srgbClr val="002A43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803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Número de transacciones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0" i="0" u="none" strike="noStrike" dirty="0" smtClean="0">
                          <a:solidFill>
                            <a:srgbClr val="002A43"/>
                          </a:solidFill>
                          <a:latin typeface="Arial Narrow"/>
                        </a:rPr>
                        <a:t>148,251</a:t>
                      </a:r>
                      <a:endParaRPr lang="es-SV" sz="1600" b="0" i="0" u="none" strike="noStrike" dirty="0">
                        <a:solidFill>
                          <a:srgbClr val="002A43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202,312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Monto de transacciones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0" i="0" u="none" strike="noStrike" dirty="0" smtClean="0">
                          <a:solidFill>
                            <a:srgbClr val="002A43"/>
                          </a:solidFill>
                          <a:latin typeface="Arial Narrow"/>
                        </a:rPr>
                        <a:t>15.9MM</a:t>
                      </a:r>
                      <a:endParaRPr lang="es-SV" sz="1600" b="0" i="0" u="none" strike="noStrike" dirty="0">
                        <a:solidFill>
                          <a:srgbClr val="002A43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19.6MM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20 CuadroTexto"/>
          <p:cNvSpPr txBox="1"/>
          <p:nvPr/>
        </p:nvSpPr>
        <p:spPr>
          <a:xfrm>
            <a:off x="1835696" y="623731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2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Incremento en el número de corresponsales por la incorporación de dos bancos, una SAC y dos sociedades administradoras de corresponsales financieros.</a:t>
            </a:r>
          </a:p>
        </p:txBody>
      </p:sp>
      <p:grpSp>
        <p:nvGrpSpPr>
          <p:cNvPr id="2" name="31 Grupo"/>
          <p:cNvGrpSpPr/>
          <p:nvPr/>
        </p:nvGrpSpPr>
        <p:grpSpPr>
          <a:xfrm>
            <a:off x="1403648" y="1340768"/>
            <a:ext cx="7077180" cy="3385800"/>
            <a:chOff x="0" y="0"/>
            <a:chExt cx="7205377" cy="3912504"/>
          </a:xfrm>
        </p:grpSpPr>
        <p:pic>
          <p:nvPicPr>
            <p:cNvPr id="55" name="Picture 2" descr="http://www.explore-beautiful-el-salvador.com/images/mapa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7205377" cy="3912504"/>
            </a:xfrm>
            <a:prstGeom prst="rect">
              <a:avLst/>
            </a:prstGeom>
            <a:noFill/>
          </p:spPr>
        </p:pic>
        <p:sp>
          <p:nvSpPr>
            <p:cNvPr id="56" name="14 CuadroTexto"/>
            <p:cNvSpPr txBox="1"/>
            <p:nvPr/>
          </p:nvSpPr>
          <p:spPr>
            <a:xfrm>
              <a:off x="360040" y="1523041"/>
              <a:ext cx="504056" cy="36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SV" sz="1400" b="1" dirty="0" smtClean="0">
                  <a:solidFill>
                    <a:srgbClr val="002A43"/>
                  </a:solidFill>
                </a:rPr>
                <a:t>37</a:t>
              </a:r>
              <a:endParaRPr lang="es-SV" sz="1400" b="1" dirty="0">
                <a:solidFill>
                  <a:srgbClr val="002A43"/>
                </a:solidFill>
              </a:endParaRPr>
            </a:p>
          </p:txBody>
        </p:sp>
        <p:sp>
          <p:nvSpPr>
            <p:cNvPr id="57" name="15 CuadroTexto"/>
            <p:cNvSpPr txBox="1"/>
            <p:nvPr/>
          </p:nvSpPr>
          <p:spPr>
            <a:xfrm>
              <a:off x="4154862" y="1298122"/>
              <a:ext cx="432048" cy="355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 dirty="0" smtClean="0">
                  <a:solidFill>
                    <a:srgbClr val="002A43"/>
                  </a:solidFill>
                </a:rPr>
                <a:t>23</a:t>
              </a:r>
              <a:endParaRPr lang="es-SV" sz="1400" b="1" dirty="0">
                <a:solidFill>
                  <a:srgbClr val="002A43"/>
                </a:solidFill>
              </a:endParaRPr>
            </a:p>
          </p:txBody>
        </p:sp>
        <p:sp>
          <p:nvSpPr>
            <p:cNvPr id="58" name="9 CuadroTexto"/>
            <p:cNvSpPr txBox="1"/>
            <p:nvPr/>
          </p:nvSpPr>
          <p:spPr>
            <a:xfrm>
              <a:off x="2952328" y="1523041"/>
              <a:ext cx="432048" cy="36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SV" sz="1400" b="1" dirty="0" smtClean="0">
                  <a:solidFill>
                    <a:srgbClr val="002A43"/>
                  </a:solidFill>
                </a:rPr>
                <a:t>21</a:t>
              </a:r>
              <a:endParaRPr lang="es-SV" sz="1400" b="1" dirty="0">
                <a:solidFill>
                  <a:srgbClr val="002A43"/>
                </a:solidFill>
              </a:endParaRPr>
            </a:p>
          </p:txBody>
        </p:sp>
        <p:sp>
          <p:nvSpPr>
            <p:cNvPr id="59" name="19 CuadroTexto"/>
            <p:cNvSpPr txBox="1"/>
            <p:nvPr/>
          </p:nvSpPr>
          <p:spPr>
            <a:xfrm>
              <a:off x="2016224" y="2483216"/>
              <a:ext cx="555532" cy="6244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SV" sz="1400" b="1" dirty="0" smtClean="0">
                  <a:solidFill>
                    <a:srgbClr val="002A43"/>
                  </a:solidFill>
                </a:rPr>
                <a:t>110</a:t>
              </a:r>
              <a:endParaRPr lang="es-SV" sz="1400" b="1" dirty="0">
                <a:solidFill>
                  <a:srgbClr val="002A43"/>
                </a:solidFill>
              </a:endParaRPr>
            </a:p>
          </p:txBody>
        </p:sp>
        <p:sp>
          <p:nvSpPr>
            <p:cNvPr id="60" name="20 CuadroTexto"/>
            <p:cNvSpPr txBox="1"/>
            <p:nvPr/>
          </p:nvSpPr>
          <p:spPr>
            <a:xfrm>
              <a:off x="3312368" y="3059280"/>
              <a:ext cx="432048" cy="355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 dirty="0" smtClean="0">
                  <a:solidFill>
                    <a:srgbClr val="002A43"/>
                  </a:solidFill>
                </a:rPr>
                <a:t>28</a:t>
              </a:r>
              <a:endParaRPr lang="es-SV" sz="1400" b="1" dirty="0">
                <a:solidFill>
                  <a:srgbClr val="002A43"/>
                </a:solidFill>
              </a:endParaRPr>
            </a:p>
          </p:txBody>
        </p:sp>
        <p:sp>
          <p:nvSpPr>
            <p:cNvPr id="61" name="21 CuadroTexto"/>
            <p:cNvSpPr txBox="1"/>
            <p:nvPr/>
          </p:nvSpPr>
          <p:spPr>
            <a:xfrm>
              <a:off x="6336704" y="2963200"/>
              <a:ext cx="432048" cy="355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SV" sz="1400" b="1" dirty="0" smtClean="0">
                  <a:solidFill>
                    <a:srgbClr val="002A43"/>
                  </a:solidFill>
                </a:rPr>
                <a:t>44</a:t>
              </a:r>
              <a:endParaRPr lang="es-SV" sz="1400" b="1" dirty="0">
                <a:solidFill>
                  <a:srgbClr val="002A43"/>
                </a:solidFill>
              </a:endParaRPr>
            </a:p>
          </p:txBody>
        </p:sp>
        <p:sp>
          <p:nvSpPr>
            <p:cNvPr id="62" name="22 CuadroTexto"/>
            <p:cNvSpPr txBox="1"/>
            <p:nvPr/>
          </p:nvSpPr>
          <p:spPr>
            <a:xfrm>
              <a:off x="5832648" y="1955088"/>
              <a:ext cx="432048" cy="355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SV" sz="1400" b="1" dirty="0" smtClean="0">
                  <a:solidFill>
                    <a:srgbClr val="002A43"/>
                  </a:solidFill>
                </a:rPr>
                <a:t>26</a:t>
              </a:r>
              <a:endParaRPr lang="es-SV" sz="1400" b="1" dirty="0">
                <a:solidFill>
                  <a:srgbClr val="002A43"/>
                </a:solidFill>
              </a:endParaRPr>
            </a:p>
          </p:txBody>
        </p:sp>
        <p:sp>
          <p:nvSpPr>
            <p:cNvPr id="63" name="23 CuadroTexto"/>
            <p:cNvSpPr txBox="1"/>
            <p:nvPr/>
          </p:nvSpPr>
          <p:spPr>
            <a:xfrm>
              <a:off x="5461021" y="3062185"/>
              <a:ext cx="432048" cy="2576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SV" sz="1400" b="1">
                  <a:solidFill>
                    <a:srgbClr val="002A43"/>
                  </a:solidFill>
                </a:rPr>
                <a:t>87</a:t>
              </a:r>
            </a:p>
          </p:txBody>
        </p:sp>
        <p:sp>
          <p:nvSpPr>
            <p:cNvPr id="64" name="15 CuadroTexto"/>
            <p:cNvSpPr txBox="1"/>
            <p:nvPr/>
          </p:nvSpPr>
          <p:spPr>
            <a:xfrm>
              <a:off x="3960440" y="2531152"/>
              <a:ext cx="432048" cy="36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SV" sz="1400" b="1" dirty="0" smtClean="0">
                  <a:solidFill>
                    <a:srgbClr val="002A43"/>
                  </a:solidFill>
                </a:rPr>
                <a:t>30</a:t>
              </a:r>
              <a:endParaRPr lang="es-SV" sz="1400" b="1" dirty="0">
                <a:solidFill>
                  <a:srgbClr val="002A43"/>
                </a:solidFill>
              </a:endParaRPr>
            </a:p>
          </p:txBody>
        </p:sp>
        <p:sp>
          <p:nvSpPr>
            <p:cNvPr id="65" name="16 CuadroTexto"/>
            <p:cNvSpPr txBox="1"/>
            <p:nvPr/>
          </p:nvSpPr>
          <p:spPr>
            <a:xfrm>
              <a:off x="1440160" y="1307016"/>
              <a:ext cx="432048" cy="355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SV" sz="1400" b="1" dirty="0" smtClean="0">
                  <a:solidFill>
                    <a:srgbClr val="002A43"/>
                  </a:solidFill>
                </a:rPr>
                <a:t>67</a:t>
              </a:r>
              <a:endParaRPr lang="es-SV" sz="1400" b="1" dirty="0">
                <a:solidFill>
                  <a:srgbClr val="002A43"/>
                </a:solidFill>
              </a:endParaRPr>
            </a:p>
          </p:txBody>
        </p:sp>
        <p:sp>
          <p:nvSpPr>
            <p:cNvPr id="66" name="17 CuadroTexto"/>
            <p:cNvSpPr txBox="1"/>
            <p:nvPr/>
          </p:nvSpPr>
          <p:spPr>
            <a:xfrm>
              <a:off x="1080120" y="2027097"/>
              <a:ext cx="432048" cy="355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SV" sz="1400" b="1" dirty="0" smtClean="0">
                  <a:solidFill>
                    <a:srgbClr val="002A43"/>
                  </a:solidFill>
                </a:rPr>
                <a:t>46</a:t>
              </a:r>
              <a:endParaRPr lang="es-SV" sz="1400" b="1" dirty="0">
                <a:solidFill>
                  <a:srgbClr val="002A43"/>
                </a:solidFill>
              </a:endParaRPr>
            </a:p>
          </p:txBody>
        </p:sp>
        <p:sp>
          <p:nvSpPr>
            <p:cNvPr id="67" name="18 CuadroTexto"/>
            <p:cNvSpPr txBox="1"/>
            <p:nvPr/>
          </p:nvSpPr>
          <p:spPr>
            <a:xfrm>
              <a:off x="4512336" y="2792426"/>
              <a:ext cx="432048" cy="61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 dirty="0" smtClean="0">
                  <a:solidFill>
                    <a:srgbClr val="002A43"/>
                  </a:solidFill>
                </a:rPr>
                <a:t>60</a:t>
              </a:r>
              <a:endParaRPr lang="es-SV" sz="1400" b="1" dirty="0">
                <a:solidFill>
                  <a:srgbClr val="002A43"/>
                </a:solidFill>
              </a:endParaRPr>
            </a:p>
            <a:p>
              <a:endParaRPr lang="es-SV" sz="1400" b="1" dirty="0">
                <a:solidFill>
                  <a:srgbClr val="002A43"/>
                </a:solidFill>
              </a:endParaRPr>
            </a:p>
          </p:txBody>
        </p:sp>
        <p:sp>
          <p:nvSpPr>
            <p:cNvPr id="68" name="29 CuadroTexto"/>
            <p:cNvSpPr txBox="1"/>
            <p:nvPr/>
          </p:nvSpPr>
          <p:spPr>
            <a:xfrm>
              <a:off x="2736304" y="538999"/>
              <a:ext cx="432048" cy="359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SV" sz="1400" b="1" dirty="0" smtClean="0">
                  <a:solidFill>
                    <a:srgbClr val="002A43"/>
                  </a:solidFill>
                </a:rPr>
                <a:t>28</a:t>
              </a:r>
              <a:endParaRPr lang="es-SV" sz="1400" b="1" dirty="0">
                <a:solidFill>
                  <a:srgbClr val="002A43"/>
                </a:solidFill>
              </a:endParaRPr>
            </a:p>
          </p:txBody>
        </p:sp>
      </p:grpSp>
      <p:sp>
        <p:nvSpPr>
          <p:cNvPr id="69" name="19 CuadroTexto"/>
          <p:cNvSpPr txBox="1"/>
          <p:nvPr/>
        </p:nvSpPr>
        <p:spPr>
          <a:xfrm>
            <a:off x="3995936" y="3212976"/>
            <a:ext cx="545648" cy="5403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SV" sz="1400" b="1" dirty="0" smtClean="0">
                <a:solidFill>
                  <a:srgbClr val="002A43"/>
                </a:solidFill>
              </a:rPr>
              <a:t>267</a:t>
            </a:r>
            <a:endParaRPr lang="es-SV" sz="1400" b="1" dirty="0">
              <a:solidFill>
                <a:srgbClr val="002A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r>
              <a:rPr lang="es-SV" sz="3600" dirty="0" smtClean="0"/>
              <a:t>                Transacciones  de los</a:t>
            </a:r>
            <a:br>
              <a:rPr lang="es-SV" sz="3600" dirty="0" smtClean="0"/>
            </a:br>
            <a:r>
              <a:rPr lang="es-SV" sz="3600" dirty="0" smtClean="0"/>
              <a:t>        corresponsales financieros</a:t>
            </a:r>
            <a:endParaRPr lang="es-SV" sz="3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A784-E856-4609-83A8-72CB1BCBFF9E}" type="slidenum">
              <a:rPr lang="es-SV" smtClean="0"/>
              <a:pPr/>
              <a:t>16</a:t>
            </a:fld>
            <a:endParaRPr lang="es-SV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691680" y="2132856"/>
            <a:ext cx="2808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 dirty="0" smtClean="0">
                <a:solidFill>
                  <a:srgbClr val="17375E"/>
                </a:solidFill>
                <a:latin typeface="Arial Narrow" pitchFamily="34" charset="0"/>
              </a:rPr>
              <a:t>Número de transacciones </a:t>
            </a:r>
            <a:endParaRPr lang="es-ES" sz="16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940152" y="2123564"/>
            <a:ext cx="2808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 dirty="0" smtClean="0">
                <a:solidFill>
                  <a:srgbClr val="17375E"/>
                </a:solidFill>
                <a:latin typeface="Arial Narrow" pitchFamily="34" charset="0"/>
              </a:rPr>
              <a:t>Monto de transacciones </a:t>
            </a:r>
            <a:endParaRPr lang="es-ES" sz="16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0" y="641326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GT" sz="1000" b="1" dirty="0" smtClean="0">
                <a:solidFill>
                  <a:srgbClr val="002A43"/>
                </a:solidFill>
                <a:latin typeface="Arial Narrow" pitchFamily="34" charset="0"/>
              </a:rPr>
              <a:t>Fuente: </a:t>
            </a:r>
            <a:r>
              <a:rPr lang="es-SV" sz="1000" dirty="0" smtClean="0">
                <a:solidFill>
                  <a:srgbClr val="002A43"/>
                </a:solidFill>
                <a:latin typeface="Arial Narrow" pitchFamily="34" charset="0"/>
              </a:rPr>
              <a:t>Información remitida por las entidades</a:t>
            </a:r>
            <a:endParaRPr lang="es-GT" sz="1000" dirty="0">
              <a:solidFill>
                <a:srgbClr val="002A43"/>
              </a:solidFill>
              <a:latin typeface="Arial Narrow" pitchFamily="34" charset="0"/>
            </a:endParaRPr>
          </a:p>
        </p:txBody>
      </p:sp>
      <p:graphicFrame>
        <p:nvGraphicFramePr>
          <p:cNvPr id="12" name="4 Gráfico"/>
          <p:cNvGraphicFramePr/>
          <p:nvPr/>
        </p:nvGraphicFramePr>
        <p:xfrm>
          <a:off x="323528" y="2708920"/>
          <a:ext cx="410445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5 Gráfico"/>
          <p:cNvGraphicFramePr/>
          <p:nvPr/>
        </p:nvGraphicFramePr>
        <p:xfrm>
          <a:off x="4572000" y="2852936"/>
          <a:ext cx="442798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A784-E856-4609-83A8-72CB1BCBFF9E}" type="slidenum">
              <a:rPr lang="es-SV" smtClean="0"/>
              <a:pPr/>
              <a:t>17</a:t>
            </a:fld>
            <a:endParaRPr lang="es-SV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41326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GT" sz="1000" b="1" dirty="0" smtClean="0">
                <a:solidFill>
                  <a:srgbClr val="002A43"/>
                </a:solidFill>
                <a:latin typeface="Arial Narrow" pitchFamily="34" charset="0"/>
              </a:rPr>
              <a:t>Fuente: </a:t>
            </a:r>
            <a:r>
              <a:rPr lang="es-SV" sz="1000" dirty="0" smtClean="0">
                <a:solidFill>
                  <a:srgbClr val="002A43"/>
                </a:solidFill>
                <a:latin typeface="Arial Narrow" pitchFamily="34" charset="0"/>
              </a:rPr>
              <a:t>Información remitida por las entidades</a:t>
            </a:r>
            <a:endParaRPr lang="es-GT" sz="1000" dirty="0">
              <a:solidFill>
                <a:srgbClr val="002A43"/>
              </a:solidFill>
              <a:latin typeface="Arial Narrow" pitchFamily="34" charset="0"/>
            </a:endParaRPr>
          </a:p>
        </p:txBody>
      </p:sp>
      <p:graphicFrame>
        <p:nvGraphicFramePr>
          <p:cNvPr id="8" name="1 Gráfico"/>
          <p:cNvGraphicFramePr/>
          <p:nvPr/>
        </p:nvGraphicFramePr>
        <p:xfrm>
          <a:off x="1907704" y="1628800"/>
          <a:ext cx="6552728" cy="47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2699792" y="274638"/>
            <a:ext cx="598700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Transacciones  de los</a:t>
            </a:r>
            <a:br>
              <a:rPr kumimoji="0" lang="es-SV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SV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corresponsales financieros</a:t>
            </a:r>
            <a:endParaRPr kumimoji="0" lang="es-SV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644008" y="69269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SV" sz="3200" b="1" dirty="0" smtClean="0">
                <a:solidFill>
                  <a:srgbClr val="17375E"/>
                </a:solidFill>
                <a:latin typeface="Segoe Print" pitchFamily="2" charset="0"/>
              </a:rPr>
              <a:t>VARE- COFI  </a:t>
            </a:r>
            <a:endParaRPr lang="es-SV" sz="3200" b="1" dirty="0">
              <a:solidFill>
                <a:srgbClr val="17375E"/>
              </a:solidFill>
              <a:latin typeface="Segoe Print" pitchFamily="2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547664" y="1988840"/>
          <a:ext cx="705678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355976" y="332656"/>
            <a:ext cx="428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SV" sz="3200" b="1" dirty="0" smtClean="0">
                <a:solidFill>
                  <a:srgbClr val="17375E"/>
                </a:solidFill>
                <a:latin typeface="Segoe Print" pitchFamily="2" charset="0"/>
              </a:rPr>
              <a:t>Programación  </a:t>
            </a:r>
            <a:endParaRPr lang="es-SV" sz="3200" b="1" dirty="0">
              <a:solidFill>
                <a:srgbClr val="17375E"/>
              </a:solidFill>
              <a:latin typeface="Segoe Print" pitchFamily="2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259632" y="908720"/>
          <a:ext cx="745232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A784-E856-4609-83A8-72CB1BCBFF9E}" type="slidenum">
              <a:rPr lang="es-SV" smtClean="0"/>
              <a:pPr/>
              <a:t>2</a:t>
            </a:fld>
            <a:endParaRPr lang="es-SV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0" y="1844824"/>
            <a:ext cx="1015663" cy="47618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SV" sz="5400" b="1" dirty="0" smtClean="0">
                <a:solidFill>
                  <a:schemeClr val="bg1"/>
                </a:solidFill>
              </a:rPr>
              <a:t>AGENDA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907704" y="1988840"/>
            <a:ext cx="6120680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SV" sz="3600" i="1" dirty="0" smtClean="0">
                <a:solidFill>
                  <a:srgbClr val="17375E"/>
                </a:solidFill>
                <a:cs typeface="Arial" pitchFamily="34" charset="0"/>
              </a:rPr>
              <a:t>Base Legal 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sz="3600" i="1" dirty="0" smtClean="0">
                <a:solidFill>
                  <a:srgbClr val="17375E"/>
                </a:solidFill>
                <a:cs typeface="Arial" pitchFamily="34" charset="0"/>
              </a:rPr>
              <a:t>Situación Actual 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sz="3600" i="1" dirty="0" smtClean="0">
                <a:solidFill>
                  <a:srgbClr val="17375E"/>
                </a:solidFill>
                <a:cs typeface="Arial" pitchFamily="34" charset="0"/>
              </a:rPr>
              <a:t> Procesos internos SSF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sz="3600" i="1" dirty="0" smtClean="0">
                <a:solidFill>
                  <a:srgbClr val="17375E"/>
                </a:solidFill>
                <a:cs typeface="Arial" pitchFamily="34" charset="0"/>
              </a:rPr>
              <a:t>Descripción Técnica  VARE- COFI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A784-E856-4609-83A8-72CB1BCBFF9E}" type="slidenum">
              <a:rPr lang="es-SV" smtClean="0"/>
              <a:pPr/>
              <a:t>20</a:t>
            </a:fld>
            <a:endParaRPr lang="es-SV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1928794" y="14287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1844824"/>
            <a:ext cx="6120680" cy="2232248"/>
          </a:xfrm>
        </p:spPr>
        <p:txBody>
          <a:bodyPr>
            <a:normAutofit/>
          </a:bodyPr>
          <a:lstStyle/>
          <a:p>
            <a:pPr marL="603504" lvl="2" indent="-256032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es-SV" i="1" dirty="0" smtClean="0"/>
              <a:t>Requerimientos </a:t>
            </a:r>
            <a:r>
              <a:rPr lang="es-SV" i="1" dirty="0"/>
              <a:t>Técnicos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es-SV" sz="2400" i="1" dirty="0" smtClean="0"/>
              <a:t>Diagrama de Proceso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es-SV" sz="2400" i="1" dirty="0" smtClean="0"/>
              <a:t>DEMO</a:t>
            </a:r>
          </a:p>
          <a:p>
            <a:pPr marL="457200" lvl="1" indent="0">
              <a:buNone/>
            </a:pPr>
            <a:endParaRPr lang="es-SV" dirty="0" smtClean="0"/>
          </a:p>
          <a:p>
            <a:endParaRPr lang="es-SV" dirty="0" smtClean="0"/>
          </a:p>
          <a:p>
            <a:pPr lvl="1"/>
            <a:endParaRPr lang="es-SV" dirty="0"/>
          </a:p>
        </p:txBody>
      </p:sp>
      <p:sp>
        <p:nvSpPr>
          <p:cNvPr id="4" name="3 CuadroTexto"/>
          <p:cNvSpPr txBox="1"/>
          <p:nvPr/>
        </p:nvSpPr>
        <p:spPr>
          <a:xfrm>
            <a:off x="4644008" y="69269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SV" sz="3200" b="1" dirty="0" smtClean="0">
                <a:solidFill>
                  <a:srgbClr val="17375E"/>
                </a:solidFill>
                <a:latin typeface="Segoe Print" pitchFamily="2" charset="0"/>
              </a:rPr>
              <a:t>VARE- COFI  </a:t>
            </a:r>
            <a:endParaRPr lang="es-SV" sz="3200" b="1" dirty="0">
              <a:solidFill>
                <a:srgbClr val="17375E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72" y="1556792"/>
            <a:ext cx="6912768" cy="44016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" sz="2900" b="1" i="1" dirty="0" smtClean="0"/>
              <a:t>Objetivo</a:t>
            </a:r>
          </a:p>
          <a:p>
            <a:pPr marL="109728" indent="0" algn="just">
              <a:buNone/>
            </a:pPr>
            <a:endParaRPr lang="es-ES" sz="2400" i="1" dirty="0" smtClean="0"/>
          </a:p>
          <a:p>
            <a:pPr algn="just">
              <a:buNone/>
            </a:pPr>
            <a:r>
              <a:rPr lang="es-ES" sz="2400" i="1" dirty="0" smtClean="0"/>
              <a:t>	Brinda una solución basada en tecnología Web, la cual esta orientada a la centralización de los servicios de validación y envío de la información remitida por las Instituciones Supervisadas, utilizando estándares y buenas prácticas para la implementación de la seguridad y confiabilidad de la información. </a:t>
            </a:r>
          </a:p>
          <a:p>
            <a:pPr algn="just">
              <a:buNone/>
            </a:pPr>
            <a:endParaRPr lang="es-ES" sz="2400" i="1" dirty="0" smtClean="0"/>
          </a:p>
          <a:p>
            <a:pPr>
              <a:buFont typeface="Wingdings" pitchFamily="2" charset="2"/>
              <a:buChar char="Ø"/>
            </a:pPr>
            <a:r>
              <a:rPr lang="es-SV" sz="2800" b="1" i="1" dirty="0"/>
              <a:t>Beneficios</a:t>
            </a:r>
          </a:p>
          <a:p>
            <a:pPr>
              <a:buNone/>
            </a:pPr>
            <a:endParaRPr lang="es-SV" sz="2400" i="1" dirty="0"/>
          </a:p>
          <a:p>
            <a:pPr lvl="1" algn="just"/>
            <a:r>
              <a:rPr lang="es-HN" sz="2400" i="1" dirty="0"/>
              <a:t>Las instituciones supervisadas </a:t>
            </a:r>
            <a:r>
              <a:rPr lang="es-HN" sz="2400" i="1" dirty="0" smtClean="0"/>
              <a:t>cuentan </a:t>
            </a:r>
            <a:r>
              <a:rPr lang="es-HN" sz="2400" i="1" dirty="0"/>
              <a:t>con una herramienta única para la validación y envío de su información</a:t>
            </a:r>
            <a:r>
              <a:rPr lang="es-HN" sz="2400" i="1" dirty="0" smtClean="0"/>
              <a:t>.</a:t>
            </a:r>
            <a:endParaRPr lang="es-SV" sz="2400" i="1" dirty="0"/>
          </a:p>
          <a:p>
            <a:pPr lvl="1" algn="just"/>
            <a:r>
              <a:rPr lang="es-HN" sz="2400" i="1" dirty="0"/>
              <a:t>Facilidad y Agilización en el proceso de envío de la información</a:t>
            </a:r>
            <a:r>
              <a:rPr lang="es-HN" sz="2400" i="1" dirty="0" smtClean="0"/>
              <a:t>.</a:t>
            </a:r>
            <a:endParaRPr lang="es-SV" sz="2400" i="1" dirty="0"/>
          </a:p>
          <a:p>
            <a:pPr lvl="1" algn="just"/>
            <a:r>
              <a:rPr lang="es-HN" sz="2400" i="1" dirty="0"/>
              <a:t>La actualización automática de nuevas versiones de los sistemas validadores</a:t>
            </a:r>
            <a:r>
              <a:rPr lang="es-HN" sz="2400" i="1" dirty="0" smtClean="0"/>
              <a:t>.</a:t>
            </a:r>
            <a:endParaRPr lang="es-SV" sz="2000" i="1" dirty="0" smtClean="0"/>
          </a:p>
          <a:p>
            <a:endParaRPr lang="es-SV" dirty="0" smtClean="0"/>
          </a:p>
          <a:p>
            <a:endParaRPr lang="es-SV" dirty="0" smtClean="0"/>
          </a:p>
          <a:p>
            <a:pPr lvl="1"/>
            <a:endParaRPr lang="es-SV" dirty="0"/>
          </a:p>
        </p:txBody>
      </p:sp>
      <p:sp>
        <p:nvSpPr>
          <p:cNvPr id="4" name="3 CuadroTexto"/>
          <p:cNvSpPr txBox="1"/>
          <p:nvPr/>
        </p:nvSpPr>
        <p:spPr>
          <a:xfrm>
            <a:off x="3995936" y="548680"/>
            <a:ext cx="428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SV" sz="3200" b="1" dirty="0" smtClean="0">
                <a:solidFill>
                  <a:srgbClr val="17375E"/>
                </a:solidFill>
                <a:latin typeface="Segoe Print" pitchFamily="2" charset="0"/>
              </a:rPr>
              <a:t>VARE  </a:t>
            </a:r>
            <a:endParaRPr lang="es-SV" sz="3200" b="1" dirty="0">
              <a:solidFill>
                <a:srgbClr val="17375E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1484784"/>
            <a:ext cx="5832648" cy="720079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endParaRPr lang="es-SV" sz="3000" dirty="0" smtClean="0"/>
          </a:p>
          <a:p>
            <a:pPr lvl="1" algn="just"/>
            <a:endParaRPr lang="es-HN" sz="2400" dirty="0" smtClean="0"/>
          </a:p>
          <a:p>
            <a:pPr lvl="1" algn="just"/>
            <a:endParaRPr lang="es-HN" sz="2400" dirty="0" smtClean="0"/>
          </a:p>
          <a:p>
            <a:pPr lvl="1" algn="just">
              <a:buNone/>
            </a:pPr>
            <a:endParaRPr lang="es-HN" sz="2400" dirty="0" smtClean="0"/>
          </a:p>
          <a:p>
            <a:pPr lvl="1" algn="just"/>
            <a:endParaRPr lang="es-HN" sz="2400" dirty="0" smtClean="0"/>
          </a:p>
          <a:p>
            <a:pPr lvl="1" algn="just"/>
            <a:endParaRPr lang="es-HN" sz="2400" dirty="0" smtClean="0"/>
          </a:p>
          <a:p>
            <a:pPr lvl="1" algn="just"/>
            <a:endParaRPr lang="es-SV" sz="2900" dirty="0" smtClean="0"/>
          </a:p>
          <a:p>
            <a:pPr lvl="1"/>
            <a:endParaRPr lang="es-SV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839841"/>
              </p:ext>
            </p:extLst>
          </p:nvPr>
        </p:nvGraphicFramePr>
        <p:xfrm>
          <a:off x="1691680" y="2708920"/>
          <a:ext cx="6768752" cy="2664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4176464"/>
              </a:tblGrid>
              <a:tr h="684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b="0" dirty="0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Archivo de Datos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SV" sz="1600" b="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Descripción</a:t>
                      </a:r>
                    </a:p>
                    <a:p>
                      <a:pPr algn="ctr" fontAlgn="b"/>
                      <a:endParaRPr lang="es-SV" sz="1600" b="0" i="0" u="none" strike="noStrike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1120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b="0" i="1" u="none" strike="noStrike" dirty="0" smtClean="0">
                          <a:latin typeface="Arial"/>
                        </a:rPr>
                        <a:t>corresponsal.xml</a:t>
                      </a:r>
                      <a:endParaRPr lang="es-SV" sz="1600" b="0" i="1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SV" sz="16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Datos correspondientes</a:t>
                      </a:r>
                      <a:r>
                        <a:rPr kumimoji="0" lang="es-SV" sz="1600" i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al corresponsal</a:t>
                      </a:r>
                      <a:r>
                        <a:rPr kumimoji="0" lang="es-SV" sz="16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SV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84365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b="0" i="1" u="none" strike="noStrike" dirty="0" smtClean="0">
                          <a:latin typeface="Arial"/>
                        </a:rPr>
                        <a:t>transaccion.xml</a:t>
                      </a:r>
                      <a:endParaRPr lang="es-SV" sz="1600" b="0" i="1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SV" sz="16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Datos de las</a:t>
                      </a:r>
                      <a:r>
                        <a:rPr kumimoji="0" lang="es-SV" sz="1600" i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transacciones que se realizan por corresponsal y por tipo de transacción.</a:t>
                      </a:r>
                      <a:endParaRPr lang="es-SV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84365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b="0" i="1" u="none" strike="noStrike" dirty="0" smtClean="0">
                          <a:latin typeface="Arial"/>
                        </a:rPr>
                        <a:t>reclamo.xml</a:t>
                      </a:r>
                      <a:endParaRPr lang="es-SV" sz="1600" b="0" i="1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Datos de los reclamos</a:t>
                      </a:r>
                      <a:r>
                        <a:rPr lang="es-SV" sz="1600" b="0" i="1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presentados por corresponsal y por tipo de transacción.</a:t>
                      </a:r>
                      <a:endParaRPr lang="es-SV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907704" y="1484784"/>
            <a:ext cx="6336704" cy="584775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tx2">
                <a:lumMod val="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SV" sz="3200" i="1" dirty="0" smtClean="0">
                <a:solidFill>
                  <a:schemeClr val="tx2">
                    <a:lumMod val="75000"/>
                  </a:schemeClr>
                </a:solidFill>
              </a:rPr>
              <a:t>Remitida adjunto a la circular</a:t>
            </a:r>
            <a:endParaRPr lang="es-SV" sz="32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340768"/>
            <a:ext cx="7776864" cy="2448272"/>
          </a:xfrm>
        </p:spPr>
        <p:txBody>
          <a:bodyPr>
            <a:normAutofit fontScale="77500" lnSpcReduction="20000"/>
          </a:bodyPr>
          <a:lstStyle/>
          <a:p>
            <a:pPr marL="914400" lvl="2" indent="0" algn="just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s-SV" sz="2800" b="1" dirty="0"/>
          </a:p>
          <a:p>
            <a:pPr lvl="2" algn="just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SV" sz="2800" b="1" i="1" dirty="0" smtClean="0"/>
              <a:t> XML</a:t>
            </a:r>
            <a:r>
              <a:rPr lang="es-SV" sz="2800" b="1" i="1" dirty="0"/>
              <a:t>:</a:t>
            </a:r>
            <a:r>
              <a:rPr lang="es-SV" sz="2800" i="1" dirty="0"/>
              <a:t> Es un lenguaje </a:t>
            </a:r>
            <a:r>
              <a:rPr lang="es-SV" sz="2800" i="1" dirty="0" smtClean="0"/>
              <a:t>estándar </a:t>
            </a:r>
            <a:r>
              <a:rPr lang="es-SV" sz="2800" i="1" dirty="0"/>
              <a:t>que permite </a:t>
            </a:r>
            <a:r>
              <a:rPr lang="es-SV" sz="2800" i="1" dirty="0" smtClean="0"/>
              <a:t>representar e intercambiar información </a:t>
            </a:r>
            <a:r>
              <a:rPr lang="es-SV" sz="2800" i="1" dirty="0"/>
              <a:t>estructurada </a:t>
            </a:r>
            <a:r>
              <a:rPr lang="es-SV" sz="2800" i="1" dirty="0" smtClean="0"/>
              <a:t>de </a:t>
            </a:r>
            <a:r>
              <a:rPr lang="es-SV" sz="2800" i="1" dirty="0"/>
              <a:t>una forma </a:t>
            </a:r>
            <a:r>
              <a:rPr lang="es-SV" sz="2800" i="1" dirty="0" smtClean="0"/>
              <a:t>segura, confiable y sencilla</a:t>
            </a:r>
            <a:r>
              <a:rPr lang="es-SV" sz="2800" i="1" dirty="0"/>
              <a:t> </a:t>
            </a:r>
            <a:r>
              <a:rPr lang="es-SV" sz="2800" i="1" dirty="0" smtClean="0"/>
              <a:t>entre diferentes plataformas.</a:t>
            </a:r>
            <a:endParaRPr lang="es-SV" sz="2800" i="1" dirty="0"/>
          </a:p>
          <a:p>
            <a:pPr lvl="2" algn="just">
              <a:buClr>
                <a:schemeClr val="accent4">
                  <a:lumMod val="60000"/>
                  <a:lumOff val="40000"/>
                </a:schemeClr>
              </a:buClr>
            </a:pPr>
            <a:endParaRPr lang="es-SV" sz="2800" i="1" dirty="0"/>
          </a:p>
          <a:p>
            <a:pPr lvl="2" algn="just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SV" sz="2800" b="1" i="1" dirty="0" smtClean="0"/>
              <a:t> XSD</a:t>
            </a:r>
            <a:r>
              <a:rPr lang="es-SV" sz="2800" b="1" i="1" dirty="0"/>
              <a:t>: </a:t>
            </a:r>
            <a:r>
              <a:rPr lang="es-SV" sz="2800" i="1" dirty="0"/>
              <a:t>Es un archivo utilizado para  describir la estructura y las restricciones de los contenidos de los documentos XML</a:t>
            </a:r>
            <a:r>
              <a:rPr lang="es-SV" sz="2800" dirty="0"/>
              <a:t>.</a:t>
            </a:r>
            <a:endParaRPr lang="es-SV" dirty="0"/>
          </a:p>
          <a:p>
            <a:endParaRPr lang="es-SV" dirty="0" smtClean="0"/>
          </a:p>
          <a:p>
            <a:endParaRPr lang="es-SV" dirty="0" smtClean="0"/>
          </a:p>
          <a:p>
            <a:pPr lvl="1"/>
            <a:endParaRPr lang="es-SV" dirty="0"/>
          </a:p>
        </p:txBody>
      </p:sp>
      <p:graphicFrame>
        <p:nvGraphicFramePr>
          <p:cNvPr id="4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504558"/>
              </p:ext>
            </p:extLst>
          </p:nvPr>
        </p:nvGraphicFramePr>
        <p:xfrm>
          <a:off x="1763688" y="3789040"/>
          <a:ext cx="6793452" cy="2001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559"/>
                <a:gridCol w="4021893"/>
              </a:tblGrid>
              <a:tr h="669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600" b="0" dirty="0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Archivo de Datos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SV" sz="1600" b="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i="0" u="none" strike="noStrike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Archivo de definición de Estructura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SV" sz="1600" b="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444049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b="0" i="0" u="none" strike="noStrike" dirty="0" smtClean="0">
                          <a:latin typeface="Arial"/>
                        </a:rPr>
                        <a:t>corresponsal.xml</a:t>
                      </a:r>
                      <a:endParaRPr lang="es-SV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b="0" i="0" u="none" strike="noStrike" dirty="0" smtClean="0">
                          <a:latin typeface="Arial"/>
                        </a:rPr>
                        <a:t>ssf_cofi_corresponsal.xsd</a:t>
                      </a:r>
                      <a:endParaRPr lang="es-SV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44049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b="0" i="0" u="none" strike="noStrike" dirty="0" smtClean="0">
                          <a:latin typeface="Arial"/>
                        </a:rPr>
                        <a:t>transaccion.xml</a:t>
                      </a:r>
                      <a:endParaRPr lang="es-SV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b="0" i="0" u="none" strike="noStrike" dirty="0" smtClean="0">
                          <a:latin typeface="Arial"/>
                        </a:rPr>
                        <a:t>ssf_cofi_transaccion.xsd</a:t>
                      </a:r>
                      <a:endParaRPr lang="es-SV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44049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b="0" i="0" u="none" strike="noStrike" dirty="0" smtClean="0">
                          <a:latin typeface="Arial"/>
                        </a:rPr>
                        <a:t>reclamo.xml</a:t>
                      </a:r>
                      <a:endParaRPr lang="es-SV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b="0" i="0" u="none" strike="noStrike" dirty="0" smtClean="0">
                          <a:latin typeface="Arial"/>
                        </a:rPr>
                        <a:t>ssf_cofi_reclamo.xsd</a:t>
                      </a:r>
                      <a:endParaRPr lang="es-SV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0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60032" y="764704"/>
            <a:ext cx="3528392" cy="5040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s-HN" b="1" i="1" dirty="0" smtClean="0"/>
              <a:t>corresponsal.xml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s-HN" b="1" dirty="0" smtClean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s-HN" sz="4000" dirty="0" smtClean="0"/>
          </a:p>
          <a:p>
            <a:pPr lvl="1" algn="just"/>
            <a:endParaRPr lang="es-HN" sz="3600" dirty="0" smtClean="0"/>
          </a:p>
          <a:p>
            <a:pPr lvl="1" algn="just"/>
            <a:endParaRPr lang="es-HN" sz="3600" dirty="0" smtClean="0"/>
          </a:p>
          <a:p>
            <a:pPr lvl="1" algn="just"/>
            <a:endParaRPr lang="es-SV" sz="4000" dirty="0" smtClean="0"/>
          </a:p>
          <a:p>
            <a:pPr marL="457200" lvl="1" indent="0">
              <a:buNone/>
            </a:pPr>
            <a:endParaRPr lang="es-SV" sz="40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437094"/>
              </p:ext>
            </p:extLst>
          </p:nvPr>
        </p:nvGraphicFramePr>
        <p:xfrm>
          <a:off x="1547664" y="1844824"/>
          <a:ext cx="6984776" cy="3304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8935"/>
                <a:gridCol w="1606497"/>
                <a:gridCol w="853695"/>
                <a:gridCol w="776086"/>
                <a:gridCol w="1164129"/>
                <a:gridCol w="2095434"/>
              </a:tblGrid>
              <a:tr h="200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 dirty="0">
                          <a:effectLst/>
                        </a:rPr>
                        <a:t>No.</a:t>
                      </a:r>
                      <a:endParaRPr lang="es-SV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92" marR="17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 dirty="0">
                          <a:effectLst/>
                        </a:rPr>
                        <a:t>Nombre de la columna</a:t>
                      </a:r>
                      <a:endParaRPr lang="es-SV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92" marR="17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 dirty="0">
                          <a:effectLst/>
                        </a:rPr>
                        <a:t>Tipo</a:t>
                      </a:r>
                      <a:endParaRPr lang="es-SV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92" marR="17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 dirty="0">
                          <a:effectLst/>
                        </a:rPr>
                        <a:t>L</a:t>
                      </a:r>
                      <a:r>
                        <a:rPr lang="es-SV" sz="1400" i="1" dirty="0">
                          <a:effectLst/>
                        </a:rPr>
                        <a:t>ongitud</a:t>
                      </a:r>
                      <a:endParaRPr lang="es-SV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92" marR="17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 dirty="0">
                          <a:effectLst/>
                        </a:rPr>
                        <a:t>Decimales</a:t>
                      </a:r>
                      <a:endParaRPr lang="es-SV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92" marR="17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>
                          <a:effectLst/>
                        </a:rPr>
                        <a:t>Descripción</a:t>
                      </a:r>
                      <a:endParaRPr lang="es-SV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92" marR="17992" marT="0" marB="0" anchor="ctr"/>
                </a:tc>
              </a:tr>
              <a:tr h="200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>
                          <a:effectLst/>
                        </a:rPr>
                        <a:t>1.1</a:t>
                      </a:r>
                      <a:endParaRPr lang="es-SV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92" marR="17992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codigo_corresponsal</a:t>
                      </a:r>
                      <a:endParaRPr lang="es-SV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XsString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s-SV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s-SV" sz="24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Codigo asignado al corresponsal</a:t>
                      </a:r>
                    </a:p>
                  </a:txBody>
                  <a:tcPr marL="0" marR="0" marT="0" marB="0"/>
                </a:tc>
              </a:tr>
              <a:tr h="200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>
                          <a:effectLst/>
                        </a:rPr>
                        <a:t>1.2</a:t>
                      </a:r>
                      <a:endParaRPr lang="es-SV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92" marR="17992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codigo_interno</a:t>
                      </a:r>
                      <a:endParaRPr lang="es-SV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XsString</a:t>
                      </a:r>
                      <a:endParaRPr lang="es-SV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s-SV" sz="24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Código interno asignado por la institución</a:t>
                      </a:r>
                    </a:p>
                  </a:txBody>
                  <a:tcPr marL="0" marR="0" marT="0" marB="0"/>
                </a:tc>
              </a:tr>
              <a:tr h="200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>
                          <a:effectLst/>
                        </a:rPr>
                        <a:t>1.3</a:t>
                      </a:r>
                      <a:endParaRPr lang="es-SV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92" marR="17992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fecha_contratacion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XsDate</a:t>
                      </a:r>
                      <a:endParaRPr lang="es-SV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s-SV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s-SV" sz="24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Fecha en que se celebro el contrato</a:t>
                      </a:r>
                    </a:p>
                  </a:txBody>
                  <a:tcPr marL="0" marR="0" marT="0" marB="0"/>
                </a:tc>
              </a:tr>
              <a:tr h="200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>
                          <a:effectLst/>
                        </a:rPr>
                        <a:t>1.4</a:t>
                      </a:r>
                      <a:endParaRPr lang="es-SV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92" marR="17992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fecha_inicio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XsDate</a:t>
                      </a:r>
                      <a:endParaRPr lang="es-SV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s-SV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s-SV" sz="24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Fecha de inicio de operaciones</a:t>
                      </a:r>
                    </a:p>
                  </a:txBody>
                  <a:tcPr marL="0" marR="0" marT="0" marB="0"/>
                </a:tc>
              </a:tr>
              <a:tr h="200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>
                          <a:effectLst/>
                        </a:rPr>
                        <a:t>1.5</a:t>
                      </a:r>
                      <a:endParaRPr lang="es-SV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92" marR="17992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estatus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XsString</a:t>
                      </a:r>
                      <a:endParaRPr lang="es-SV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s-SV" sz="24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Identificador de afiliado o desvinculación del corresponsal</a:t>
                      </a:r>
                    </a:p>
                  </a:txBody>
                  <a:tcPr marL="0" marR="0" marT="0" marB="0"/>
                </a:tc>
              </a:tr>
              <a:tr h="200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>
                          <a:effectLst/>
                        </a:rPr>
                        <a:t>1.6</a:t>
                      </a:r>
                      <a:endParaRPr lang="es-SV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92" marR="17992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fecha_fin_contrato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XsDate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s-SV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s-SV" sz="24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Fecha en que finalizo el contrato</a:t>
                      </a:r>
                    </a:p>
                  </a:txBody>
                  <a:tcPr marL="0" marR="0" marT="0" marB="0"/>
                </a:tc>
              </a:tr>
              <a:tr h="200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i="1">
                          <a:effectLst/>
                        </a:rPr>
                        <a:t>1.7</a:t>
                      </a:r>
                      <a:endParaRPr lang="es-SV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92" marR="17992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causa_terminacion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XsString</a:t>
                      </a:r>
                      <a:endParaRPr lang="es-SV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s-SV" sz="24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Causa de la terminación del contrato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51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3968" y="836712"/>
            <a:ext cx="3816424" cy="5760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s-HN" b="1" i="1" dirty="0" smtClean="0"/>
              <a:t>transaccion.xml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s-HN" b="1" i="1" dirty="0" smtClean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s-HN" sz="4000" i="1" dirty="0" smtClean="0"/>
          </a:p>
          <a:p>
            <a:pPr lvl="1" algn="just"/>
            <a:endParaRPr lang="es-HN" sz="3600" i="1" dirty="0" smtClean="0"/>
          </a:p>
          <a:p>
            <a:pPr lvl="1" algn="just"/>
            <a:endParaRPr lang="es-HN" sz="3600" i="1" dirty="0" smtClean="0"/>
          </a:p>
          <a:p>
            <a:pPr lvl="1" algn="just"/>
            <a:endParaRPr lang="es-SV" sz="4000" i="1" dirty="0" smtClean="0"/>
          </a:p>
          <a:p>
            <a:pPr lvl="1"/>
            <a:endParaRPr lang="es-SV" sz="4000" i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333979"/>
              </p:ext>
            </p:extLst>
          </p:nvPr>
        </p:nvGraphicFramePr>
        <p:xfrm>
          <a:off x="1547664" y="2204864"/>
          <a:ext cx="6912768" cy="3222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478"/>
                <a:gridCol w="2041794"/>
                <a:gridCol w="1008112"/>
                <a:gridCol w="504056"/>
                <a:gridCol w="792088"/>
                <a:gridCol w="2160240"/>
              </a:tblGrid>
              <a:tr h="239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i="1" dirty="0">
                          <a:effectLst/>
                        </a:rPr>
                        <a:t>No.</a:t>
                      </a:r>
                      <a:endParaRPr lang="es-SV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i="1" dirty="0">
                          <a:effectLst/>
                        </a:rPr>
                        <a:t>Nombre de la columna</a:t>
                      </a:r>
                      <a:endParaRPr lang="es-SV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i="1" dirty="0">
                          <a:effectLst/>
                        </a:rPr>
                        <a:t>Tipo</a:t>
                      </a:r>
                      <a:endParaRPr lang="es-SV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i="1" dirty="0">
                          <a:effectLst/>
                        </a:rPr>
                        <a:t>L</a:t>
                      </a:r>
                      <a:r>
                        <a:rPr lang="es-SV" sz="1200" i="1" dirty="0">
                          <a:effectLst/>
                        </a:rPr>
                        <a:t>ongitud </a:t>
                      </a:r>
                      <a:endParaRPr lang="es-SV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i="1" dirty="0">
                          <a:effectLst/>
                        </a:rPr>
                        <a:t>Decimales</a:t>
                      </a:r>
                      <a:endParaRPr lang="es-SV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i="1" dirty="0">
                          <a:effectLst/>
                        </a:rPr>
                        <a:t>Descripción</a:t>
                      </a:r>
                      <a:endParaRPr lang="es-SV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</a:tr>
              <a:tr h="21691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codigo_corresponsal</a:t>
                      </a:r>
                      <a:endParaRPr lang="es-SV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XsString</a:t>
                      </a:r>
                      <a:endParaRPr lang="es-SV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s-SV" sz="3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Código </a:t>
                      </a:r>
                      <a:r>
                        <a:rPr lang="es-SV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asignado al corresponsal</a:t>
                      </a:r>
                    </a:p>
                  </a:txBody>
                  <a:tcPr marL="0" marR="0" marT="0" marB="0"/>
                </a:tc>
              </a:tr>
              <a:tr h="572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 i="1">
                          <a:effectLst/>
                        </a:rPr>
                        <a:t>2.2</a:t>
                      </a:r>
                      <a:endParaRPr lang="es-SV" sz="12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tipo_transaccion</a:t>
                      </a:r>
                      <a:endParaRPr lang="es-SV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XsInt</a:t>
                      </a:r>
                      <a:endParaRPr lang="es-SV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s-SV" sz="32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Tipo de transacción realizada</a:t>
                      </a:r>
                    </a:p>
                  </a:txBody>
                  <a:tcPr marL="0" marR="0" marT="0" marB="0"/>
                </a:tc>
              </a:tr>
              <a:tr h="433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 i="1">
                          <a:effectLst/>
                        </a:rPr>
                        <a:t>2.3</a:t>
                      </a:r>
                      <a:endParaRPr lang="es-SV" sz="12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numero_transaccion</a:t>
                      </a:r>
                      <a:endParaRPr lang="es-SV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XsInt</a:t>
                      </a:r>
                      <a:endParaRPr lang="es-SV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s-SV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s-SV" sz="3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transacciones realizadas por el corresponsal</a:t>
                      </a:r>
                    </a:p>
                  </a:txBody>
                  <a:tcPr marL="0" marR="0" marT="0" marB="0"/>
                </a:tc>
              </a:tr>
              <a:tr h="239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 i="1">
                          <a:effectLst/>
                        </a:rPr>
                        <a:t>2.4</a:t>
                      </a:r>
                      <a:endParaRPr lang="es-SV" sz="12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valor_transaccion</a:t>
                      </a:r>
                      <a:endParaRPr lang="es-SV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XsDecimal</a:t>
                      </a:r>
                      <a:endParaRPr lang="es-SV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 de las transacciones realizadas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37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0" y="836712"/>
            <a:ext cx="3168352" cy="3600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s-HN" sz="12800" b="1" i="1" dirty="0" smtClean="0"/>
              <a:t>reclamo.xml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s-HN" sz="2000" b="1" dirty="0" smtClean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s-HN" sz="2800" dirty="0" smtClean="0"/>
          </a:p>
          <a:p>
            <a:pPr lvl="1" algn="just"/>
            <a:endParaRPr lang="es-HN" sz="2400" dirty="0" smtClean="0"/>
          </a:p>
          <a:p>
            <a:pPr lvl="1" algn="just"/>
            <a:endParaRPr lang="es-HN" sz="2400" dirty="0" smtClean="0"/>
          </a:p>
          <a:p>
            <a:pPr lvl="1" algn="just"/>
            <a:endParaRPr lang="es-SV" sz="2900" dirty="0" smtClean="0"/>
          </a:p>
          <a:p>
            <a:pPr lvl="1"/>
            <a:endParaRPr lang="es-SV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374909"/>
              </p:ext>
            </p:extLst>
          </p:nvPr>
        </p:nvGraphicFramePr>
        <p:xfrm>
          <a:off x="1619672" y="1916832"/>
          <a:ext cx="7200800" cy="3527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759"/>
                <a:gridCol w="1450953"/>
                <a:gridCol w="583142"/>
                <a:gridCol w="718041"/>
                <a:gridCol w="682586"/>
                <a:gridCol w="3378319"/>
              </a:tblGrid>
              <a:tr h="239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 i="1" dirty="0">
                          <a:effectLst/>
                        </a:rPr>
                        <a:t>No.</a:t>
                      </a:r>
                      <a:endParaRPr lang="es-SV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 i="1" dirty="0">
                          <a:effectLst/>
                        </a:rPr>
                        <a:t>Nombre de la columna</a:t>
                      </a:r>
                      <a:endParaRPr lang="es-SV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 i="1" dirty="0">
                          <a:effectLst/>
                        </a:rPr>
                        <a:t>Tipo</a:t>
                      </a:r>
                      <a:endParaRPr lang="es-SV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 i="1" dirty="0">
                          <a:effectLst/>
                        </a:rPr>
                        <a:t>Longitud </a:t>
                      </a:r>
                      <a:endParaRPr lang="es-SV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 i="1" dirty="0">
                          <a:effectLst/>
                        </a:rPr>
                        <a:t>Decimales</a:t>
                      </a:r>
                      <a:endParaRPr lang="es-SV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 i="1" dirty="0">
                          <a:effectLst/>
                        </a:rPr>
                        <a:t>Descripción</a:t>
                      </a:r>
                      <a:endParaRPr lang="es-SV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</a:tr>
              <a:tr h="21691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codigo_corresponsal</a:t>
                      </a:r>
                      <a:endParaRPr lang="es-SV" sz="12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XsString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SV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es-SV" sz="12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SV" sz="1200" b="0" i="1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Codigo asignado al corresponsal</a:t>
                      </a:r>
                    </a:p>
                  </a:txBody>
                  <a:tcPr marL="0" marR="0" marT="0" marB="0"/>
                </a:tc>
              </a:tr>
              <a:tr h="21691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1" i="1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tipo_transaccion</a:t>
                      </a:r>
                      <a:endParaRPr lang="es-SV" sz="12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XsInt</a:t>
                      </a:r>
                      <a:endParaRPr lang="es-SV" sz="12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SV" sz="12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SV" sz="1200" b="0" i="1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Tipo de </a:t>
                      </a:r>
                      <a:r>
                        <a:rPr lang="es-SV" sz="12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transacción</a:t>
                      </a:r>
                      <a:r>
                        <a:rPr lang="es-SV" sz="1200" b="0" i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a la cual se hace el reclamo</a:t>
                      </a:r>
                      <a:endParaRPr lang="es-SV" sz="12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691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1" i="1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numero_ref_reclamo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XsString</a:t>
                      </a:r>
                      <a:endParaRPr lang="es-SV" sz="12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SV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SV" sz="1200" b="0" i="1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Número de reclamo asignado por la institución</a:t>
                      </a:r>
                    </a:p>
                  </a:txBody>
                  <a:tcPr marL="0" marR="0" marT="0" marB="0"/>
                </a:tc>
              </a:tr>
              <a:tr h="21691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1" i="1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dui_usuario</a:t>
                      </a:r>
                      <a:endParaRPr lang="es-SV" sz="12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XsString</a:t>
                      </a:r>
                      <a:endParaRPr lang="es-SV" sz="12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SV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SV" sz="1200" b="0" i="1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Número de DUI del usuario reclamante</a:t>
                      </a:r>
                    </a:p>
                  </a:txBody>
                  <a:tcPr marL="0" marR="0" marT="0" marB="0"/>
                </a:tc>
              </a:tr>
              <a:tr h="21691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1" i="1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nombre_usuario</a:t>
                      </a:r>
                      <a:endParaRPr lang="es-SV" sz="12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XsString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SV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SV" sz="1200" b="0" i="1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Nombre del usuario reclamante</a:t>
                      </a:r>
                    </a:p>
                  </a:txBody>
                  <a:tcPr marL="0" marR="0" marT="0" marB="0"/>
                </a:tc>
              </a:tr>
              <a:tr h="21691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1" i="1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estado_reclamo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XsString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SV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SV" sz="1200" b="0" i="1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Estado en el que se encuentra el reclamo</a:t>
                      </a:r>
                    </a:p>
                  </a:txBody>
                  <a:tcPr marL="0" marR="0" marT="0" marB="0"/>
                </a:tc>
              </a:tr>
              <a:tr h="21691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1" i="1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fecha_presentacion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XsDate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SV" sz="12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SV" sz="1200" b="0" i="1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Fecha en que se presento el reclamo</a:t>
                      </a:r>
                    </a:p>
                  </a:txBody>
                  <a:tcPr marL="0" marR="0" marT="0" marB="0"/>
                </a:tc>
              </a:tr>
              <a:tr h="21691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1" i="1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descripcion_reclamo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XsString</a:t>
                      </a:r>
                      <a:endParaRPr lang="es-SV" sz="12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SV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SV" sz="1200" b="0" i="1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Descripción del motivo del reclamo</a:t>
                      </a:r>
                    </a:p>
                  </a:txBody>
                  <a:tcPr marL="0" marR="0" marT="0" marB="0"/>
                </a:tc>
              </a:tr>
              <a:tr h="57213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1" i="1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monto_reclamado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XsDecimal</a:t>
                      </a:r>
                      <a:endParaRPr lang="es-SV" sz="12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SV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SV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Valor del monto reclamado</a:t>
                      </a:r>
                    </a:p>
                  </a:txBody>
                  <a:tcPr marL="0" marR="0" marT="0" marB="0"/>
                </a:tc>
              </a:tr>
              <a:tr h="43383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1" i="1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fecha_resolucion</a:t>
                      </a:r>
                      <a:endParaRPr lang="es-SV" sz="12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XsDate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SV" sz="12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SV" sz="12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Fecha de resolución del reclamo</a:t>
                      </a:r>
                    </a:p>
                  </a:txBody>
                  <a:tcPr marL="0" marR="0" marT="0" marB="0"/>
                </a:tc>
              </a:tr>
              <a:tr h="2399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3.11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resolucion</a:t>
                      </a:r>
                      <a:endParaRPr lang="es-SV" sz="12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XsString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SV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SV" sz="12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SV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Resolución del reclamo "F" favorable, "N" negativa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91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99792" y="3501008"/>
            <a:ext cx="5688632" cy="1656184"/>
          </a:xfrm>
        </p:spPr>
        <p:txBody>
          <a:bodyPr>
            <a:normAutofit/>
          </a:bodyPr>
          <a:lstStyle/>
          <a:p>
            <a:pPr marL="603504" lvl="2" indent="-256032"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buSzPct val="68000"/>
              <a:buNone/>
            </a:pPr>
            <a:r>
              <a:rPr lang="es-SV" dirty="0" smtClean="0"/>
              <a:t>       </a:t>
            </a:r>
          </a:p>
          <a:p>
            <a:pPr marL="603504" lvl="2" indent="-256032"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buSzPct val="68000"/>
              <a:buNone/>
            </a:pPr>
            <a:r>
              <a:rPr lang="es-SV" dirty="0" smtClean="0"/>
              <a:t>              </a:t>
            </a:r>
            <a:r>
              <a:rPr lang="es-SV" sz="4000" i="1" dirty="0" smtClean="0"/>
              <a:t>Google </a:t>
            </a:r>
            <a:r>
              <a:rPr lang="es-SV" sz="4000" i="1" dirty="0" err="1" smtClean="0"/>
              <a:t>Chrome</a:t>
            </a:r>
            <a:endParaRPr lang="es-SV" sz="2000" i="1" dirty="0" smtClean="0"/>
          </a:p>
          <a:p>
            <a:endParaRPr lang="es-SV" dirty="0" smtClean="0"/>
          </a:p>
          <a:p>
            <a:endParaRPr lang="es-SV" dirty="0" smtClean="0"/>
          </a:p>
        </p:txBody>
      </p:sp>
      <p:pic>
        <p:nvPicPr>
          <p:cNvPr id="7" name="0 Imagen" descr="Google Chrom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56" y="1916832"/>
            <a:ext cx="3096344" cy="18002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995936" y="548680"/>
            <a:ext cx="428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SV" sz="3200" b="1" dirty="0" smtClean="0">
                <a:solidFill>
                  <a:srgbClr val="17375E"/>
                </a:solidFill>
                <a:latin typeface="Segoe Print" pitchFamily="2" charset="0"/>
              </a:rPr>
              <a:t>Navegador </a:t>
            </a:r>
            <a:endParaRPr lang="es-SV" sz="3200" b="1" dirty="0">
              <a:solidFill>
                <a:srgbClr val="17375E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184" y="-171400"/>
            <a:ext cx="4042816" cy="1584176"/>
          </a:xfrm>
          <a:prstGeom prst="rect">
            <a:avLst/>
          </a:prstGeom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SV" dirty="0" smtClean="0"/>
          </a:p>
          <a:p>
            <a:endParaRPr lang="es-SV" dirty="0" smtClean="0"/>
          </a:p>
          <a:p>
            <a:endParaRPr lang="es-SV" dirty="0" smtClean="0"/>
          </a:p>
          <a:p>
            <a:endParaRPr lang="es-SV" dirty="0" smtClean="0"/>
          </a:p>
          <a:p>
            <a:endParaRPr lang="es-SV" dirty="0" smtClean="0"/>
          </a:p>
          <a:p>
            <a:endParaRPr lang="es-SV" dirty="0" smtClean="0"/>
          </a:p>
          <a:p>
            <a:endParaRPr lang="es-SV" dirty="0" smtClean="0"/>
          </a:p>
          <a:p>
            <a:endParaRPr lang="es-SV" dirty="0" smtClean="0"/>
          </a:p>
          <a:p>
            <a:endParaRPr lang="es-SV" dirty="0" smtClean="0"/>
          </a:p>
          <a:p>
            <a:endParaRPr lang="es-SV" dirty="0" smtClean="0"/>
          </a:p>
          <a:p>
            <a:endParaRPr lang="es-SV" dirty="0" smtClean="0"/>
          </a:p>
          <a:p>
            <a:endParaRPr lang="es-SV" dirty="0" smtClean="0"/>
          </a:p>
          <a:p>
            <a:endParaRPr lang="es-SV" dirty="0" smtClean="0"/>
          </a:p>
          <a:p>
            <a:endParaRPr lang="es-SV" dirty="0" smtClean="0"/>
          </a:p>
          <a:p>
            <a:endParaRPr lang="es-SV" dirty="0" smtClean="0"/>
          </a:p>
          <a:p>
            <a:endParaRPr lang="es-SV" dirty="0" smtClean="0"/>
          </a:p>
          <a:p>
            <a:endParaRPr lang="es-SV" dirty="0" smtClean="0"/>
          </a:p>
          <a:p>
            <a:endParaRPr lang="es-SV" dirty="0" smtClean="0"/>
          </a:p>
          <a:p>
            <a:endParaRPr lang="es-SV" dirty="0" smtClean="0"/>
          </a:p>
          <a:p>
            <a:endParaRPr lang="es-SV" dirty="0" smtClean="0"/>
          </a:p>
          <a:p>
            <a:endParaRPr lang="es-SV" dirty="0" smtClean="0"/>
          </a:p>
          <a:p>
            <a:endParaRPr lang="es-SV" dirty="0" smtClean="0"/>
          </a:p>
          <a:p>
            <a:endParaRPr lang="es-SV" dirty="0" smtClean="0"/>
          </a:p>
          <a:p>
            <a:endParaRPr lang="es-SV" dirty="0"/>
          </a:p>
        </p:txBody>
      </p:sp>
      <p:pic>
        <p:nvPicPr>
          <p:cNvPr id="6" name="Marcador de contenido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139418" cy="6051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5796136" y="188640"/>
            <a:ext cx="2699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SV" sz="3200" b="1" dirty="0" smtClean="0">
                <a:solidFill>
                  <a:srgbClr val="17375E"/>
                </a:solidFill>
                <a:latin typeface="Segoe Print" pitchFamily="2" charset="0"/>
              </a:rPr>
              <a:t>Base Legal   </a:t>
            </a:r>
            <a:endParaRPr lang="es-SV" sz="3200" b="1" dirty="0">
              <a:solidFill>
                <a:srgbClr val="17375E"/>
              </a:solidFill>
              <a:latin typeface="Segoe Print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547664" y="1052736"/>
            <a:ext cx="7200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5250" algn="just"/>
            <a:r>
              <a:rPr lang="es-SV" i="1" dirty="0" smtClean="0"/>
              <a:t>“Normas Técnicas para Realizar Operaciones y Prestar Servicios por medio   de Corresponsales Financieros y de Administradores de Corresponsales Financieros” (NASF-03)  informar a la SSF: </a:t>
            </a:r>
            <a:endParaRPr lang="es-SV" dirty="0" smtClean="0"/>
          </a:p>
        </p:txBody>
      </p:sp>
      <p:graphicFrame>
        <p:nvGraphicFramePr>
          <p:cNvPr id="5" name="4 Diagrama"/>
          <p:cNvGraphicFramePr/>
          <p:nvPr/>
        </p:nvGraphicFramePr>
        <p:xfrm>
          <a:off x="1547664" y="2132856"/>
          <a:ext cx="705678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1835696" y="602128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600" b="1" i="1" dirty="0" smtClean="0">
                <a:solidFill>
                  <a:schemeClr val="tx2">
                    <a:lumMod val="75000"/>
                  </a:schemeClr>
                </a:solidFill>
              </a:rPr>
              <a:t>Envío a la SSF en los primeros 7 días hábiles de cada mes,  excepto el anexo 3, cuyo envío es anual a más tardar el 31 de  enero de cada año.</a:t>
            </a:r>
            <a:endParaRPr lang="es-SV" sz="1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/>
            </a:r>
            <a:br>
              <a:rPr lang="es-SV" sz="3600" dirty="0" smtClean="0"/>
            </a:br>
            <a:r>
              <a:rPr lang="es-SV" sz="3600" dirty="0" smtClean="0"/>
              <a:t/>
            </a:r>
            <a:br>
              <a:rPr lang="es-SV" sz="3600" dirty="0" smtClean="0"/>
            </a:br>
            <a:r>
              <a:rPr lang="es-SV" sz="3600" dirty="0" smtClean="0"/>
              <a:t/>
            </a:r>
            <a:br>
              <a:rPr lang="es-SV" sz="3600" dirty="0" smtClean="0"/>
            </a:br>
            <a:endParaRPr lang="es-SV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16832"/>
            <a:ext cx="3439864" cy="343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2411760" y="580526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>
                <a:hlinkClick r:id="rId3"/>
              </a:rPr>
              <a:t>https://varepruebas.ssf.gob.sv/Auth/Login?ReturnUrl=%</a:t>
            </a:r>
            <a:r>
              <a:rPr lang="es-SV" dirty="0" smtClean="0">
                <a:hlinkClick r:id="rId3"/>
              </a:rPr>
              <a:t>2f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5490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547664" y="1672957"/>
            <a:ext cx="7250662" cy="111222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mtClean="0"/>
              <a:t>Preguntas</a:t>
            </a:r>
            <a:endParaRPr lang="es-SV" dirty="0"/>
          </a:p>
        </p:txBody>
      </p:sp>
      <p:pic>
        <p:nvPicPr>
          <p:cNvPr id="3" name="3 Marcador de contenido" descr="MH900078711.JPG"/>
          <p:cNvPicPr>
            <a:picLocks noChangeAspect="1"/>
          </p:cNvPicPr>
          <p:nvPr/>
        </p:nvPicPr>
        <p:blipFill rotWithShape="1">
          <a:blip r:embed="rId2" cstate="print"/>
          <a:srcRect l="28259" r="22892"/>
          <a:stretch/>
        </p:blipFill>
        <p:spPr>
          <a:xfrm>
            <a:off x="4416910" y="2564904"/>
            <a:ext cx="1512169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547664" y="1672957"/>
            <a:ext cx="7250662" cy="1112221"/>
          </a:xfrm>
        </p:spPr>
        <p:txBody>
          <a:bodyPr>
            <a:normAutofit/>
          </a:bodyPr>
          <a:lstStyle/>
          <a:p>
            <a:r>
              <a:rPr lang="es-SV" dirty="0" smtClean="0"/>
              <a:t>Contactos</a:t>
            </a:r>
            <a:endParaRPr lang="es-SV" dirty="0"/>
          </a:p>
        </p:txBody>
      </p:sp>
      <p:pic>
        <p:nvPicPr>
          <p:cNvPr id="4" name="Picture 9" descr="j043394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46793"/>
            <a:ext cx="11509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094212" y="2935848"/>
            <a:ext cx="54382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1">
              <a:buFont typeface="Arial" pitchFamily="34" charset="0"/>
              <a:buChar char="•"/>
              <a:tabLst>
                <a:tab pos="914400" algn="l"/>
              </a:tabLst>
            </a:pPr>
            <a:r>
              <a:rPr lang="es-ES_tradnl" sz="2400" dirty="0" smtClean="0"/>
              <a:t>  Ing. Karla Zelaya </a:t>
            </a:r>
          </a:p>
          <a:p>
            <a:pPr lvl="1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sz="2400" dirty="0" smtClean="0"/>
              <a:t>Jefe  Central de Información- SSF</a:t>
            </a:r>
          </a:p>
          <a:p>
            <a:pPr lvl="1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sz="2400" dirty="0" smtClean="0"/>
              <a:t>Karla.zelaya@ssf.gob.sv</a:t>
            </a:r>
          </a:p>
          <a:p>
            <a:pPr lvl="1">
              <a:buFont typeface="Courier New" pitchFamily="49" charset="0"/>
              <a:buNone/>
              <a:tabLst>
                <a:tab pos="914400" algn="l"/>
              </a:tabLst>
            </a:pP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3133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A784-E856-4609-83A8-72CB1BCBFF9E}" type="slidenum">
              <a:rPr lang="es-SV" smtClean="0"/>
              <a:pPr/>
              <a:t>33</a:t>
            </a:fld>
            <a:endParaRPr lang="es-SV" dirty="0"/>
          </a:p>
        </p:txBody>
      </p:sp>
      <p:sp>
        <p:nvSpPr>
          <p:cNvPr id="5" name="4 CuadroTexto"/>
          <p:cNvSpPr txBox="1"/>
          <p:nvPr/>
        </p:nvSpPr>
        <p:spPr>
          <a:xfrm>
            <a:off x="2285984" y="2428868"/>
            <a:ext cx="5148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4400" b="1" dirty="0" smtClean="0">
                <a:solidFill>
                  <a:srgbClr val="17375E"/>
                </a:solidFill>
                <a:latin typeface="Segoe Print" pitchFamily="2" charset="0"/>
              </a:rPr>
              <a:t>Gracias por su atención</a:t>
            </a:r>
            <a:endParaRPr lang="es-SV" sz="4000" b="1" dirty="0">
              <a:solidFill>
                <a:srgbClr val="17375E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5724128" y="548680"/>
            <a:ext cx="2699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SV" sz="3200" b="1" dirty="0" smtClean="0">
                <a:solidFill>
                  <a:srgbClr val="17375E"/>
                </a:solidFill>
                <a:latin typeface="Segoe Print" pitchFamily="2" charset="0"/>
              </a:rPr>
              <a:t>Base Legal   </a:t>
            </a:r>
            <a:endParaRPr lang="es-SV" sz="3200" b="1" dirty="0">
              <a:solidFill>
                <a:srgbClr val="17375E"/>
              </a:solidFill>
              <a:latin typeface="Segoe Print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547664" y="1484784"/>
            <a:ext cx="7200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5250" algn="just"/>
            <a:r>
              <a:rPr lang="es-SV" i="1" dirty="0" smtClean="0"/>
              <a:t>“Normas Técnicas para Realizar Operaciones y Prestar Servicios por medio   de Corresponsales Financieros y de Administradores de Corresponsales Financieros” (NASF-03) : </a:t>
            </a:r>
            <a:endParaRPr lang="es-SV" dirty="0" smtClean="0"/>
          </a:p>
        </p:txBody>
      </p:sp>
      <p:graphicFrame>
        <p:nvGraphicFramePr>
          <p:cNvPr id="5" name="4 Diagrama"/>
          <p:cNvGraphicFramePr/>
          <p:nvPr/>
        </p:nvGraphicFramePr>
        <p:xfrm>
          <a:off x="1403648" y="2321496"/>
          <a:ext cx="727280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A784-E856-4609-83A8-72CB1BCBFF9E}" type="slidenum">
              <a:rPr lang="es-SV" smtClean="0"/>
              <a:pPr/>
              <a:t>5</a:t>
            </a:fld>
            <a:endParaRPr lang="es-SV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1928794" y="14287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499992" y="404664"/>
            <a:ext cx="428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SV" sz="3200" b="1" dirty="0" smtClean="0">
                <a:solidFill>
                  <a:srgbClr val="17375E"/>
                </a:solidFill>
                <a:latin typeface="Segoe Print" pitchFamily="2" charset="0"/>
              </a:rPr>
              <a:t>No objeción SSF</a:t>
            </a:r>
            <a:endParaRPr lang="es-SV" sz="3200" b="1" dirty="0">
              <a:solidFill>
                <a:srgbClr val="17375E"/>
              </a:solidFill>
              <a:latin typeface="Segoe Print" pitchFamily="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47664" y="1196752"/>
            <a:ext cx="7200800" cy="26642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 algn="just"/>
            <a:r>
              <a:rPr lang="es-SV" sz="2000" i="1" dirty="0" smtClean="0"/>
              <a:t>Remisión de información a través de correo electrónico a la dirección </a:t>
            </a:r>
            <a:r>
              <a:rPr lang="es-SV" sz="2000" i="1" dirty="0" smtClean="0">
                <a:hlinkClick r:id="rId2"/>
              </a:rPr>
              <a:t>centralinfo@ssf.gob.sv</a:t>
            </a:r>
            <a:r>
              <a:rPr lang="es-SV" sz="2000" i="1" dirty="0" smtClean="0"/>
              <a:t> :</a:t>
            </a:r>
          </a:p>
          <a:p>
            <a:pPr marL="342900" indent="-342900" algn="just"/>
            <a:endParaRPr lang="es-SV" sz="2000" i="1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s-SV" sz="2000" i="1" dirty="0" smtClean="0"/>
              <a:t> las contrataciones de CF (propios, administrados) indicando, fecha de contratación, y de inicio de operaciones, dirección y ubicación exacta; asimismo las terminaciones de contratos con fecha y la causal respectiva;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SV" sz="2000" i="1" dirty="0" smtClean="0"/>
              <a:t>La información indicada en los anexos 1 y 2 de las NASF-03</a:t>
            </a:r>
            <a:endParaRPr lang="es-SV" sz="1600" i="1" dirty="0" smtClean="0"/>
          </a:p>
          <a:p>
            <a:pPr algn="just"/>
            <a:endParaRPr lang="es-SV" sz="1100" i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221088"/>
            <a:ext cx="11811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437112"/>
            <a:ext cx="1333500" cy="75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4365104"/>
            <a:ext cx="1208534" cy="73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293096"/>
            <a:ext cx="120443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4365104"/>
            <a:ext cx="135255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5517232"/>
            <a:ext cx="1305145" cy="67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5517232"/>
            <a:ext cx="1020635" cy="63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CuadroTexto"/>
          <p:cNvSpPr txBox="1"/>
          <p:nvPr/>
        </p:nvSpPr>
        <p:spPr>
          <a:xfrm>
            <a:off x="5220072" y="5301208"/>
            <a:ext cx="331236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SV" dirty="0" smtClean="0"/>
          </a:p>
          <a:p>
            <a:endParaRPr lang="es-SV" dirty="0" smtClean="0"/>
          </a:p>
          <a:p>
            <a:endParaRPr lang="es-SV" dirty="0" smtClean="0"/>
          </a:p>
          <a:p>
            <a:endParaRPr lang="es-SV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5517232"/>
            <a:ext cx="142774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264" y="5445224"/>
            <a:ext cx="14401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943" y="1340768"/>
            <a:ext cx="7316521" cy="467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635896" y="260648"/>
            <a:ext cx="5004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SV" sz="2800" b="1" dirty="0" smtClean="0">
                <a:solidFill>
                  <a:srgbClr val="17375E"/>
                </a:solidFill>
                <a:latin typeface="Segoe Print" pitchFamily="2" charset="0"/>
              </a:rPr>
              <a:t>Remisión de las entidades </a:t>
            </a:r>
            <a:endParaRPr lang="es-SV" sz="2800" b="1" dirty="0">
              <a:solidFill>
                <a:srgbClr val="17375E"/>
              </a:solidFill>
              <a:latin typeface="Segoe Print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429000"/>
            <a:ext cx="327811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572000" y="332656"/>
            <a:ext cx="428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SV" sz="3200" b="1" dirty="0" smtClean="0">
                <a:solidFill>
                  <a:srgbClr val="17375E"/>
                </a:solidFill>
                <a:latin typeface="Segoe Print" pitchFamily="2" charset="0"/>
              </a:rPr>
              <a:t>Calidad de la Data  </a:t>
            </a:r>
            <a:endParaRPr lang="es-SV" sz="3200" b="1" dirty="0">
              <a:solidFill>
                <a:srgbClr val="17375E"/>
              </a:solidFill>
              <a:latin typeface="Segoe Print" pitchFamily="2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259632" y="1052736"/>
          <a:ext cx="7344816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1988840"/>
            <a:ext cx="1224136" cy="48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1988840"/>
            <a:ext cx="496128" cy="50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6376" y="5661248"/>
            <a:ext cx="808484" cy="92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88024" y="332656"/>
            <a:ext cx="3960440" cy="4320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 algn="just"/>
            <a:r>
              <a:rPr lang="es-SV" sz="2000" i="1" dirty="0" smtClean="0"/>
              <a:t> Campos….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s-SV" sz="2000" i="1" dirty="0" smtClean="0"/>
          </a:p>
          <a:p>
            <a:pPr marL="342900" indent="-342900" algn="just">
              <a:buFont typeface="Wingdings" pitchFamily="2" charset="2"/>
              <a:buChar char="Ø"/>
            </a:pPr>
            <a:endParaRPr lang="es-SV" sz="2000" i="1" dirty="0" smtClean="0"/>
          </a:p>
          <a:p>
            <a:pPr marL="342900" indent="-342900" algn="just">
              <a:buFont typeface="Wingdings" pitchFamily="2" charset="2"/>
              <a:buChar char="Ø"/>
            </a:pPr>
            <a:endParaRPr lang="es-SV" sz="2000" i="1" dirty="0" smtClean="0"/>
          </a:p>
          <a:p>
            <a:pPr marL="342900" indent="-342900" algn="just">
              <a:buFont typeface="Wingdings" pitchFamily="2" charset="2"/>
              <a:buChar char="Ø"/>
            </a:pPr>
            <a:endParaRPr lang="es-SV" sz="2000" i="1" dirty="0" smtClean="0"/>
          </a:p>
          <a:p>
            <a:pPr marL="342900" indent="-342900" algn="just">
              <a:buFont typeface="Wingdings" pitchFamily="2" charset="2"/>
              <a:buChar char="Ø"/>
            </a:pPr>
            <a:endParaRPr lang="es-SV" sz="2000" i="1" dirty="0" smtClean="0"/>
          </a:p>
          <a:p>
            <a:pPr marL="342900" indent="-342900" algn="just">
              <a:buFont typeface="Wingdings" pitchFamily="2" charset="2"/>
              <a:buChar char="Ø"/>
            </a:pPr>
            <a:endParaRPr lang="es-SV" sz="2000" i="1" dirty="0" smtClean="0"/>
          </a:p>
          <a:p>
            <a:pPr marL="342900" indent="-342900" algn="just"/>
            <a:endParaRPr lang="es-SV" sz="1600" i="1" dirty="0" smtClean="0"/>
          </a:p>
          <a:p>
            <a:pPr algn="just"/>
            <a:endParaRPr lang="es-SV" sz="1100" i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3922"/>
          <a:stretch>
            <a:fillRect/>
          </a:stretch>
        </p:blipFill>
        <p:spPr bwMode="auto">
          <a:xfrm>
            <a:off x="1547664" y="1196752"/>
            <a:ext cx="72008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l="7143"/>
          <a:stretch>
            <a:fillRect/>
          </a:stretch>
        </p:blipFill>
        <p:spPr bwMode="auto">
          <a:xfrm>
            <a:off x="1691680" y="4869160"/>
            <a:ext cx="6984776" cy="177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 b="32101"/>
          <a:stretch>
            <a:fillRect/>
          </a:stretch>
        </p:blipFill>
        <p:spPr bwMode="auto">
          <a:xfrm>
            <a:off x="1475656" y="3284984"/>
            <a:ext cx="7488832" cy="13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%20base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37F2CC488FFB428594C34164CC56F6" ma:contentTypeVersion="1" ma:contentTypeDescription="Create a new document." ma:contentTypeScope="" ma:versionID="ad325abc6566b99d7266145ecb9259de">
  <xsd:schema xmlns:xsd="http://www.w3.org/2001/XMLSchema" xmlns:xs="http://www.w3.org/2001/XMLSchema" xmlns:p="http://schemas.microsoft.com/office/2006/metadata/properties" xmlns:ns2="6d8f4dd8-17bc-42c6-af85-d70186be95e1" targetNamespace="http://schemas.microsoft.com/office/2006/metadata/properties" ma:root="true" ma:fieldsID="3eebab1e3d0a8fcef7098b31efb9b474" ns2:_="">
    <xsd:import namespace="6d8f4dd8-17bc-42c6-af85-d70186be95e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8f4dd8-17bc-42c6-af85-d70186be95e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d8f4dd8-17bc-42c6-af85-d70186be95e1">FEWSZ36DM6JA-34-911</_dlc_DocId>
    <_dlc_DocIdUrl xmlns="6d8f4dd8-17bc-42c6-af85-d70186be95e1">
      <Url>http://portalinterno.ssf.gob/sites/AreasApoyo/sitioPublico/_layouts/DocIdRedir.aspx?ID=FEWSZ36DM6JA-34-911</Url>
      <Description>FEWSZ36DM6JA-34-911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B57CA1C-7263-46F7-9D7D-D63652236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8f4dd8-17bc-42c6-af85-d70186be95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E2249A-FA67-4239-9F15-02F28A11FDD8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6d8f4dd8-17bc-42c6-af85-d70186be95e1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07AAC20-3E65-4E5C-A4CD-AD43DA76573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A5AE32D-9B0B-4109-BE74-2B4A9064FF0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Presentación1</Template>
  <TotalTime>19588</TotalTime>
  <Words>1075</Words>
  <Application>Microsoft Office PowerPoint</Application>
  <PresentationFormat>Presentación en pantalla (4:3)</PresentationFormat>
  <Paragraphs>347</Paragraphs>
  <Slides>33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2" baseType="lpstr">
      <vt:lpstr>Arial</vt:lpstr>
      <vt:lpstr>Arial Black</vt:lpstr>
      <vt:lpstr>Arial Narrow</vt:lpstr>
      <vt:lpstr>Calibri</vt:lpstr>
      <vt:lpstr>Courier New</vt:lpstr>
      <vt:lpstr>Segoe Print</vt:lpstr>
      <vt:lpstr>Times New Roman</vt:lpstr>
      <vt:lpstr>Wingdings</vt:lpstr>
      <vt:lpstr>Presentación%20base[1]</vt:lpstr>
      <vt:lpstr>Sistema Único de Validación y envío de información Corresponsales Financieros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Corresponsales financieros</vt:lpstr>
      <vt:lpstr>                Transacciones  de los         corresponsales financieros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</vt:lpstr>
      <vt:lpstr>Presentación de PowerPoint</vt:lpstr>
      <vt:lpstr>Contactos</vt:lpstr>
      <vt:lpstr>Presentación de PowerPoint</vt:lpstr>
    </vt:vector>
  </TitlesOfParts>
  <Company>SSF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Y SOLIDEZ DEL SISTEMA FINANCIERO SALVADOREÑO</dc:title>
  <dc:creator>cclf</dc:creator>
  <cp:lastModifiedBy>Susana Lisette Serrano Orantes</cp:lastModifiedBy>
  <cp:revision>2500</cp:revision>
  <dcterms:created xsi:type="dcterms:W3CDTF">2010-01-21T17:13:43Z</dcterms:created>
  <dcterms:modified xsi:type="dcterms:W3CDTF">2017-03-13T13:20:03Z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41389dcc-1db5-411b-8f11-5b2730ccbd2a</vt:lpwstr>
  </property>
  <property fmtid="{D5CDD505-2E9C-101B-9397-08002B2CF9AE}" pid="3" name="ContentTypeId">
    <vt:lpwstr>0x010100D837F2CC488FFB428594C34164CC56F6</vt:lpwstr>
  </property>
</Properties>
</file>