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7"/>
  </p:notesMasterIdLst>
  <p:sldIdLst>
    <p:sldId id="256" r:id="rId5"/>
    <p:sldId id="257" r:id="rId6"/>
    <p:sldId id="354" r:id="rId7"/>
    <p:sldId id="355" r:id="rId8"/>
    <p:sldId id="368" r:id="rId9"/>
    <p:sldId id="367" r:id="rId10"/>
    <p:sldId id="360" r:id="rId11"/>
    <p:sldId id="369" r:id="rId12"/>
    <p:sldId id="364" r:id="rId13"/>
    <p:sldId id="370" r:id="rId14"/>
    <p:sldId id="365" r:id="rId15"/>
    <p:sldId id="366" r:id="rId16"/>
    <p:sldId id="258" r:id="rId17"/>
    <p:sldId id="362" r:id="rId18"/>
    <p:sldId id="346" r:id="rId19"/>
    <p:sldId id="361" r:id="rId20"/>
    <p:sldId id="349" r:id="rId21"/>
    <p:sldId id="350" r:id="rId22"/>
    <p:sldId id="352" r:id="rId23"/>
    <p:sldId id="351" r:id="rId24"/>
    <p:sldId id="304" r:id="rId25"/>
    <p:sldId id="363" r:id="rId26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queline Guadalupe Martinez" initials="JGM" lastIdx="33" clrIdx="0">
    <p:extLst>
      <p:ext uri="{19B8F6BF-5375-455C-9EA6-DF929625EA0E}">
        <p15:presenceInfo xmlns:p15="http://schemas.microsoft.com/office/powerpoint/2012/main" userId="S-1-5-21-304168459-787103690-9522986-1417" providerId="AD"/>
      </p:ext>
    </p:extLst>
  </p:cmAuthor>
  <p:cmAuthor id="2" name="Antonia María Caballero de Simán" initials="AMCdS" lastIdx="1" clrIdx="1">
    <p:extLst>
      <p:ext uri="{19B8F6BF-5375-455C-9EA6-DF929625EA0E}">
        <p15:presenceInfo xmlns:p15="http://schemas.microsoft.com/office/powerpoint/2012/main" userId="S-1-5-21-328368180-4167773602-3427771387-17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000" autoAdjust="0"/>
  </p:normalViewPr>
  <p:slideViewPr>
    <p:cSldViewPr>
      <p:cViewPr varScale="1">
        <p:scale>
          <a:sx n="100" d="100"/>
          <a:sy n="100" d="100"/>
        </p:scale>
        <p:origin x="3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130" d="100"/>
          <a:sy n="130" d="100"/>
        </p:scale>
        <p:origin x="1260" y="-7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A0E503-1156-4ACC-968D-A6A3973927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0BD8CBD2-132A-49EA-B8DB-F486B641AD46}">
      <dgm:prSet/>
      <dgm:spPr/>
      <dgm:t>
        <a:bodyPr/>
        <a:lstStyle/>
        <a:p>
          <a:pPr rtl="0"/>
          <a:r>
            <a:rPr lang="es-SV" dirty="0" smtClean="0"/>
            <a:t>Estructura de datos para remisión de la información</a:t>
          </a:r>
          <a:endParaRPr lang="es-SV" dirty="0"/>
        </a:p>
      </dgm:t>
    </dgm:pt>
    <dgm:pt modelId="{73DA501C-A19F-43F3-B9FA-1EAC7425DD9F}" type="parTrans" cxnId="{5C8D7F85-8CAA-4EAB-948F-21D215A1A147}">
      <dgm:prSet/>
      <dgm:spPr/>
      <dgm:t>
        <a:bodyPr/>
        <a:lstStyle/>
        <a:p>
          <a:endParaRPr lang="es-SV"/>
        </a:p>
      </dgm:t>
    </dgm:pt>
    <dgm:pt modelId="{977B9D5B-570D-4DC7-8DA4-CE3995C6490F}" type="sibTrans" cxnId="{5C8D7F85-8CAA-4EAB-948F-21D215A1A147}">
      <dgm:prSet/>
      <dgm:spPr/>
      <dgm:t>
        <a:bodyPr/>
        <a:lstStyle/>
        <a:p>
          <a:endParaRPr lang="es-SV"/>
        </a:p>
      </dgm:t>
    </dgm:pt>
    <dgm:pt modelId="{F84A750B-4785-4264-9BD7-3B9A76531429}">
      <dgm:prSet/>
      <dgm:spPr/>
      <dgm:t>
        <a:bodyPr/>
        <a:lstStyle/>
        <a:p>
          <a:pPr rtl="0"/>
          <a:r>
            <a:rPr lang="es-SV" smtClean="0"/>
            <a:t>VARE</a:t>
          </a:r>
          <a:endParaRPr lang="es-SV"/>
        </a:p>
      </dgm:t>
    </dgm:pt>
    <dgm:pt modelId="{629A3BE5-45B2-4866-B8FB-EE711A01DC05}" type="parTrans" cxnId="{2466368F-49E2-4B05-B78E-CB0E24CDA5C7}">
      <dgm:prSet/>
      <dgm:spPr/>
      <dgm:t>
        <a:bodyPr/>
        <a:lstStyle/>
        <a:p>
          <a:endParaRPr lang="es-SV"/>
        </a:p>
      </dgm:t>
    </dgm:pt>
    <dgm:pt modelId="{A4250186-0E7C-403F-826D-61F587F3812A}" type="sibTrans" cxnId="{2466368F-49E2-4B05-B78E-CB0E24CDA5C7}">
      <dgm:prSet/>
      <dgm:spPr/>
      <dgm:t>
        <a:bodyPr/>
        <a:lstStyle/>
        <a:p>
          <a:endParaRPr lang="es-SV"/>
        </a:p>
      </dgm:t>
    </dgm:pt>
    <dgm:pt modelId="{E5ECA7B2-2A70-4F1D-9117-11A11ABA0663}">
      <dgm:prSet/>
      <dgm:spPr/>
      <dgm:t>
        <a:bodyPr/>
        <a:lstStyle/>
        <a:p>
          <a:pPr rtl="0"/>
          <a:r>
            <a:rPr lang="es-SV" smtClean="0"/>
            <a:t>Requerimientos Técnicos</a:t>
          </a:r>
          <a:endParaRPr lang="es-SV"/>
        </a:p>
      </dgm:t>
    </dgm:pt>
    <dgm:pt modelId="{9F7EFD1E-1A06-4220-8ABE-D6B2D57FFC8B}" type="parTrans" cxnId="{C30E9497-9DD6-4487-A5BF-A7B782ED7781}">
      <dgm:prSet/>
      <dgm:spPr/>
      <dgm:t>
        <a:bodyPr/>
        <a:lstStyle/>
        <a:p>
          <a:endParaRPr lang="es-SV"/>
        </a:p>
      </dgm:t>
    </dgm:pt>
    <dgm:pt modelId="{5EE25503-3B5F-4AC9-8EA1-E2B8AC04A24F}" type="sibTrans" cxnId="{C30E9497-9DD6-4487-A5BF-A7B782ED7781}">
      <dgm:prSet/>
      <dgm:spPr/>
      <dgm:t>
        <a:bodyPr/>
        <a:lstStyle/>
        <a:p>
          <a:endParaRPr lang="es-SV"/>
        </a:p>
      </dgm:t>
    </dgm:pt>
    <dgm:pt modelId="{C9637F82-8A89-498F-BACD-0C476AABECA9}">
      <dgm:prSet/>
      <dgm:spPr/>
      <dgm:t>
        <a:bodyPr/>
        <a:lstStyle/>
        <a:p>
          <a:pPr rtl="0"/>
          <a:r>
            <a:rPr lang="es-SV" smtClean="0"/>
            <a:t>Diagrama de Proceso</a:t>
          </a:r>
          <a:endParaRPr lang="es-SV"/>
        </a:p>
      </dgm:t>
    </dgm:pt>
    <dgm:pt modelId="{CAB2C139-1036-4F20-A491-5CB133B17046}" type="parTrans" cxnId="{49C714D9-C823-407E-8ED3-AE63F2FC7788}">
      <dgm:prSet/>
      <dgm:spPr/>
      <dgm:t>
        <a:bodyPr/>
        <a:lstStyle/>
        <a:p>
          <a:endParaRPr lang="es-SV"/>
        </a:p>
      </dgm:t>
    </dgm:pt>
    <dgm:pt modelId="{D2769128-12BE-4789-9FF8-B39332C5F648}" type="sibTrans" cxnId="{49C714D9-C823-407E-8ED3-AE63F2FC7788}">
      <dgm:prSet/>
      <dgm:spPr/>
      <dgm:t>
        <a:bodyPr/>
        <a:lstStyle/>
        <a:p>
          <a:endParaRPr lang="es-SV"/>
        </a:p>
      </dgm:t>
    </dgm:pt>
    <dgm:pt modelId="{835E9A1A-05E7-404C-A93E-211704E456EA}">
      <dgm:prSet/>
      <dgm:spPr/>
      <dgm:t>
        <a:bodyPr/>
        <a:lstStyle/>
        <a:p>
          <a:pPr rtl="0"/>
          <a:r>
            <a:rPr lang="es-SV" smtClean="0"/>
            <a:t>DEMO</a:t>
          </a:r>
          <a:endParaRPr lang="es-SV"/>
        </a:p>
      </dgm:t>
    </dgm:pt>
    <dgm:pt modelId="{34236FCB-A790-443A-A8E3-A9F97929CA4C}" type="parTrans" cxnId="{49876DF0-2F7F-4FA0-B202-24E327D34687}">
      <dgm:prSet/>
      <dgm:spPr/>
      <dgm:t>
        <a:bodyPr/>
        <a:lstStyle/>
        <a:p>
          <a:endParaRPr lang="es-SV"/>
        </a:p>
      </dgm:t>
    </dgm:pt>
    <dgm:pt modelId="{28D421CC-DC9B-458A-87F9-021630ED2AEE}" type="sibTrans" cxnId="{49876DF0-2F7F-4FA0-B202-24E327D34687}">
      <dgm:prSet/>
      <dgm:spPr/>
      <dgm:t>
        <a:bodyPr/>
        <a:lstStyle/>
        <a:p>
          <a:endParaRPr lang="es-SV"/>
        </a:p>
      </dgm:t>
    </dgm:pt>
    <dgm:pt modelId="{6585D99B-3C72-4B10-965A-B87A4C85196A}">
      <dgm:prSet/>
      <dgm:spPr/>
      <dgm:t>
        <a:bodyPr/>
        <a:lstStyle/>
        <a:p>
          <a:pPr rtl="0"/>
          <a:r>
            <a:rPr lang="es-SV" smtClean="0"/>
            <a:t>Plazo</a:t>
          </a:r>
          <a:endParaRPr lang="es-SV"/>
        </a:p>
      </dgm:t>
    </dgm:pt>
    <dgm:pt modelId="{B281A218-5942-44EE-AEC2-288F18A2A20A}" type="parTrans" cxnId="{68226C27-045A-415F-98D7-6CA07E661BA1}">
      <dgm:prSet/>
      <dgm:spPr/>
      <dgm:t>
        <a:bodyPr/>
        <a:lstStyle/>
        <a:p>
          <a:endParaRPr lang="es-SV"/>
        </a:p>
      </dgm:t>
    </dgm:pt>
    <dgm:pt modelId="{43230EB0-1E48-43C2-8013-1D553EDA07EE}" type="sibTrans" cxnId="{68226C27-045A-415F-98D7-6CA07E661BA1}">
      <dgm:prSet/>
      <dgm:spPr/>
      <dgm:t>
        <a:bodyPr/>
        <a:lstStyle/>
        <a:p>
          <a:endParaRPr lang="es-SV"/>
        </a:p>
      </dgm:t>
    </dgm:pt>
    <dgm:pt modelId="{8C6D5062-A678-48E8-A051-E922B0A73B50}">
      <dgm:prSet/>
      <dgm:spPr/>
      <dgm:t>
        <a:bodyPr/>
        <a:lstStyle/>
        <a:p>
          <a:pPr rtl="0"/>
          <a:r>
            <a:rPr lang="es-SV" smtClean="0"/>
            <a:t>Calendarización</a:t>
          </a:r>
          <a:endParaRPr lang="es-SV"/>
        </a:p>
      </dgm:t>
    </dgm:pt>
    <dgm:pt modelId="{0CB07C2D-8929-48C2-BA2C-8D564A1EA90F}" type="parTrans" cxnId="{8B5FEA20-2008-4C2E-B910-DC4BF432523D}">
      <dgm:prSet/>
      <dgm:spPr/>
      <dgm:t>
        <a:bodyPr/>
        <a:lstStyle/>
        <a:p>
          <a:endParaRPr lang="es-SV"/>
        </a:p>
      </dgm:t>
    </dgm:pt>
    <dgm:pt modelId="{40ABC469-484F-41F5-94FF-9142B40FED0E}" type="sibTrans" cxnId="{8B5FEA20-2008-4C2E-B910-DC4BF432523D}">
      <dgm:prSet/>
      <dgm:spPr/>
      <dgm:t>
        <a:bodyPr/>
        <a:lstStyle/>
        <a:p>
          <a:endParaRPr lang="es-SV"/>
        </a:p>
      </dgm:t>
    </dgm:pt>
    <dgm:pt modelId="{90F2011B-8C75-4909-88AF-0B4FD88DB341}" type="pres">
      <dgm:prSet presAssocID="{0EA0E503-1156-4ACC-968D-A6A3973927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456431BB-69A4-4DDB-A710-44073A09AB18}" type="pres">
      <dgm:prSet presAssocID="{0BD8CBD2-132A-49EA-B8DB-F486B641AD4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17A2A969-9319-4A56-BBA4-9A66207B59BA}" type="pres">
      <dgm:prSet presAssocID="{977B9D5B-570D-4DC7-8DA4-CE3995C6490F}" presName="spacer" presStyleCnt="0"/>
      <dgm:spPr/>
    </dgm:pt>
    <dgm:pt modelId="{B08E5F0D-59EA-4D9D-B8B0-4B8F895749CF}" type="pres">
      <dgm:prSet presAssocID="{F84A750B-4785-4264-9BD7-3B9A7653142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4946AC69-E4C3-434D-8D3A-C868535E7F0D}" type="pres">
      <dgm:prSet presAssocID="{F84A750B-4785-4264-9BD7-3B9A7653142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5DA767C-E95D-45BA-A302-367F8AF615F4}" type="pres">
      <dgm:prSet presAssocID="{6585D99B-3C72-4B10-965A-B87A4C85196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4798C56-B375-446F-8E46-BFB24F8D8E4D}" type="pres">
      <dgm:prSet presAssocID="{43230EB0-1E48-43C2-8013-1D553EDA07EE}" presName="spacer" presStyleCnt="0"/>
      <dgm:spPr/>
    </dgm:pt>
    <dgm:pt modelId="{23977CAB-E44D-4EF7-BF5A-D130127B3108}" type="pres">
      <dgm:prSet presAssocID="{8C6D5062-A678-48E8-A051-E922B0A73B5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49C714D9-C823-407E-8ED3-AE63F2FC7788}" srcId="{F84A750B-4785-4264-9BD7-3B9A76531429}" destId="{C9637F82-8A89-498F-BACD-0C476AABECA9}" srcOrd="1" destOrd="0" parTransId="{CAB2C139-1036-4F20-A491-5CB133B17046}" sibTransId="{D2769128-12BE-4789-9FF8-B39332C5F648}"/>
    <dgm:cxn modelId="{5C8D7F85-8CAA-4EAB-948F-21D215A1A147}" srcId="{0EA0E503-1156-4ACC-968D-A6A3973927FB}" destId="{0BD8CBD2-132A-49EA-B8DB-F486B641AD46}" srcOrd="0" destOrd="0" parTransId="{73DA501C-A19F-43F3-B9FA-1EAC7425DD9F}" sibTransId="{977B9D5B-570D-4DC7-8DA4-CE3995C6490F}"/>
    <dgm:cxn modelId="{F3FF54F8-0F82-4BCC-A119-60391282F020}" type="presOf" srcId="{F84A750B-4785-4264-9BD7-3B9A76531429}" destId="{B08E5F0D-59EA-4D9D-B8B0-4B8F895749CF}" srcOrd="0" destOrd="0" presId="urn:microsoft.com/office/officeart/2005/8/layout/vList2"/>
    <dgm:cxn modelId="{25FEB7DD-5580-47F2-84BC-2A6A8506B889}" type="presOf" srcId="{0BD8CBD2-132A-49EA-B8DB-F486B641AD46}" destId="{456431BB-69A4-4DDB-A710-44073A09AB18}" srcOrd="0" destOrd="0" presId="urn:microsoft.com/office/officeart/2005/8/layout/vList2"/>
    <dgm:cxn modelId="{50B05425-C010-4675-A089-873405696562}" type="presOf" srcId="{E5ECA7B2-2A70-4F1D-9117-11A11ABA0663}" destId="{4946AC69-E4C3-434D-8D3A-C868535E7F0D}" srcOrd="0" destOrd="0" presId="urn:microsoft.com/office/officeart/2005/8/layout/vList2"/>
    <dgm:cxn modelId="{22CC4807-4EF2-43AC-9DD9-14E9C48AE99F}" type="presOf" srcId="{0EA0E503-1156-4ACC-968D-A6A3973927FB}" destId="{90F2011B-8C75-4909-88AF-0B4FD88DB341}" srcOrd="0" destOrd="0" presId="urn:microsoft.com/office/officeart/2005/8/layout/vList2"/>
    <dgm:cxn modelId="{49876DF0-2F7F-4FA0-B202-24E327D34687}" srcId="{F84A750B-4785-4264-9BD7-3B9A76531429}" destId="{835E9A1A-05E7-404C-A93E-211704E456EA}" srcOrd="2" destOrd="0" parTransId="{34236FCB-A790-443A-A8E3-A9F97929CA4C}" sibTransId="{28D421CC-DC9B-458A-87F9-021630ED2AEE}"/>
    <dgm:cxn modelId="{2466368F-49E2-4B05-B78E-CB0E24CDA5C7}" srcId="{0EA0E503-1156-4ACC-968D-A6A3973927FB}" destId="{F84A750B-4785-4264-9BD7-3B9A76531429}" srcOrd="1" destOrd="0" parTransId="{629A3BE5-45B2-4866-B8FB-EE711A01DC05}" sibTransId="{A4250186-0E7C-403F-826D-61F587F3812A}"/>
    <dgm:cxn modelId="{C30E9497-9DD6-4487-A5BF-A7B782ED7781}" srcId="{F84A750B-4785-4264-9BD7-3B9A76531429}" destId="{E5ECA7B2-2A70-4F1D-9117-11A11ABA0663}" srcOrd="0" destOrd="0" parTransId="{9F7EFD1E-1A06-4220-8ABE-D6B2D57FFC8B}" sibTransId="{5EE25503-3B5F-4AC9-8EA1-E2B8AC04A24F}"/>
    <dgm:cxn modelId="{04D1EA4F-0C6D-4C38-9C03-EF0B9CBA642E}" type="presOf" srcId="{C9637F82-8A89-498F-BACD-0C476AABECA9}" destId="{4946AC69-E4C3-434D-8D3A-C868535E7F0D}" srcOrd="0" destOrd="1" presId="urn:microsoft.com/office/officeart/2005/8/layout/vList2"/>
    <dgm:cxn modelId="{FCF6047C-3D50-4171-837E-DFE2232F51B4}" type="presOf" srcId="{8C6D5062-A678-48E8-A051-E922B0A73B50}" destId="{23977CAB-E44D-4EF7-BF5A-D130127B3108}" srcOrd="0" destOrd="0" presId="urn:microsoft.com/office/officeart/2005/8/layout/vList2"/>
    <dgm:cxn modelId="{68226C27-045A-415F-98D7-6CA07E661BA1}" srcId="{0EA0E503-1156-4ACC-968D-A6A3973927FB}" destId="{6585D99B-3C72-4B10-965A-B87A4C85196A}" srcOrd="2" destOrd="0" parTransId="{B281A218-5942-44EE-AEC2-288F18A2A20A}" sibTransId="{43230EB0-1E48-43C2-8013-1D553EDA07EE}"/>
    <dgm:cxn modelId="{FEEAA5D5-FACA-478C-9261-5DDA7AAE874D}" type="presOf" srcId="{6585D99B-3C72-4B10-965A-B87A4C85196A}" destId="{25DA767C-E95D-45BA-A302-367F8AF615F4}" srcOrd="0" destOrd="0" presId="urn:microsoft.com/office/officeart/2005/8/layout/vList2"/>
    <dgm:cxn modelId="{30CD0A5D-1821-478E-B3AB-2CF767E80042}" type="presOf" srcId="{835E9A1A-05E7-404C-A93E-211704E456EA}" destId="{4946AC69-E4C3-434D-8D3A-C868535E7F0D}" srcOrd="0" destOrd="2" presId="urn:microsoft.com/office/officeart/2005/8/layout/vList2"/>
    <dgm:cxn modelId="{8B5FEA20-2008-4C2E-B910-DC4BF432523D}" srcId="{0EA0E503-1156-4ACC-968D-A6A3973927FB}" destId="{8C6D5062-A678-48E8-A051-E922B0A73B50}" srcOrd="3" destOrd="0" parTransId="{0CB07C2D-8929-48C2-BA2C-8D564A1EA90F}" sibTransId="{40ABC469-484F-41F5-94FF-9142B40FED0E}"/>
    <dgm:cxn modelId="{287B44DF-6EBB-4B69-A2A5-A16E86DC03F0}" type="presParOf" srcId="{90F2011B-8C75-4909-88AF-0B4FD88DB341}" destId="{456431BB-69A4-4DDB-A710-44073A09AB18}" srcOrd="0" destOrd="0" presId="urn:microsoft.com/office/officeart/2005/8/layout/vList2"/>
    <dgm:cxn modelId="{7F802492-AB71-451D-BD8F-4ECE0A1052C4}" type="presParOf" srcId="{90F2011B-8C75-4909-88AF-0B4FD88DB341}" destId="{17A2A969-9319-4A56-BBA4-9A66207B59BA}" srcOrd="1" destOrd="0" presId="urn:microsoft.com/office/officeart/2005/8/layout/vList2"/>
    <dgm:cxn modelId="{3EAC6E36-4B4F-4503-A193-CFFA4FF16F7E}" type="presParOf" srcId="{90F2011B-8C75-4909-88AF-0B4FD88DB341}" destId="{B08E5F0D-59EA-4D9D-B8B0-4B8F895749CF}" srcOrd="2" destOrd="0" presId="urn:microsoft.com/office/officeart/2005/8/layout/vList2"/>
    <dgm:cxn modelId="{4CE35FE6-8C7F-4F5C-8653-12E715DF2876}" type="presParOf" srcId="{90F2011B-8C75-4909-88AF-0B4FD88DB341}" destId="{4946AC69-E4C3-434D-8D3A-C868535E7F0D}" srcOrd="3" destOrd="0" presId="urn:microsoft.com/office/officeart/2005/8/layout/vList2"/>
    <dgm:cxn modelId="{2329BB35-C01E-4D8A-BA07-A9B58F4293B7}" type="presParOf" srcId="{90F2011B-8C75-4909-88AF-0B4FD88DB341}" destId="{25DA767C-E95D-45BA-A302-367F8AF615F4}" srcOrd="4" destOrd="0" presId="urn:microsoft.com/office/officeart/2005/8/layout/vList2"/>
    <dgm:cxn modelId="{CE3A6A47-F68C-4B9D-B6B7-F5AA32989D07}" type="presParOf" srcId="{90F2011B-8C75-4909-88AF-0B4FD88DB341}" destId="{24798C56-B375-446F-8E46-BFB24F8D8E4D}" srcOrd="5" destOrd="0" presId="urn:microsoft.com/office/officeart/2005/8/layout/vList2"/>
    <dgm:cxn modelId="{457473F4-DA89-4AA3-88A5-11D9B11AA837}" type="presParOf" srcId="{90F2011B-8C75-4909-88AF-0B4FD88DB341}" destId="{23977CAB-E44D-4EF7-BF5A-D130127B310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979BCC-2F1D-4E5F-B407-372355B4F1C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B9A6764F-A02F-4C6B-80AD-1904A0C3A306}">
      <dgm:prSet/>
      <dgm:spPr/>
      <dgm:t>
        <a:bodyPr/>
        <a:lstStyle/>
        <a:p>
          <a:pPr rtl="0"/>
          <a:r>
            <a:rPr lang="es-ES" b="1" dirty="0" smtClean="0"/>
            <a:t>De acuerdo al Art. 4 de la NRSF-01, la información se deberá remitir en un solo envío al Instituto y a la Superintendencia, en los primeros diez </a:t>
          </a:r>
          <a:r>
            <a:rPr lang="es-ES" b="1" dirty="0" smtClean="0"/>
            <a:t>días hábiles </a:t>
          </a:r>
          <a:r>
            <a:rPr lang="es-ES" b="1" dirty="0" smtClean="0"/>
            <a:t>de cada mes.</a:t>
          </a:r>
          <a:endParaRPr lang="es-SV" dirty="0"/>
        </a:p>
      </dgm:t>
    </dgm:pt>
    <dgm:pt modelId="{9A42D4AA-84C2-4FA2-A695-8258B38C1646}" type="parTrans" cxnId="{CB1D3B05-9F30-4B01-9BAB-C7504DF9947E}">
      <dgm:prSet/>
      <dgm:spPr/>
      <dgm:t>
        <a:bodyPr/>
        <a:lstStyle/>
        <a:p>
          <a:endParaRPr lang="es-SV"/>
        </a:p>
      </dgm:t>
    </dgm:pt>
    <dgm:pt modelId="{04F946D9-3668-4AE0-A836-EC04ACC866B3}" type="sibTrans" cxnId="{CB1D3B05-9F30-4B01-9BAB-C7504DF9947E}">
      <dgm:prSet/>
      <dgm:spPr/>
      <dgm:t>
        <a:bodyPr/>
        <a:lstStyle/>
        <a:p>
          <a:endParaRPr lang="es-SV"/>
        </a:p>
      </dgm:t>
    </dgm:pt>
    <dgm:pt modelId="{93339E73-E04E-4915-9E81-29A61673D39C}">
      <dgm:prSet/>
      <dgm:spPr/>
      <dgm:t>
        <a:bodyPr/>
        <a:lstStyle/>
        <a:p>
          <a:pPr rtl="0"/>
          <a:r>
            <a:rPr lang="es-ES" b="1" smtClean="0"/>
            <a:t>La información deberá ser referida al último día del mes anterior.</a:t>
          </a:r>
          <a:endParaRPr lang="es-SV"/>
        </a:p>
      </dgm:t>
    </dgm:pt>
    <dgm:pt modelId="{EDDE3D5C-5D35-4623-B32D-0FCD9740DE29}" type="parTrans" cxnId="{979A6663-5C5A-44FB-920D-AABAA1A2C2C2}">
      <dgm:prSet/>
      <dgm:spPr/>
      <dgm:t>
        <a:bodyPr/>
        <a:lstStyle/>
        <a:p>
          <a:endParaRPr lang="es-SV"/>
        </a:p>
      </dgm:t>
    </dgm:pt>
    <dgm:pt modelId="{93A0D093-D9BF-4378-84B3-4E56F3693A3E}" type="sibTrans" cxnId="{979A6663-5C5A-44FB-920D-AABAA1A2C2C2}">
      <dgm:prSet/>
      <dgm:spPr/>
      <dgm:t>
        <a:bodyPr/>
        <a:lstStyle/>
        <a:p>
          <a:endParaRPr lang="es-SV"/>
        </a:p>
      </dgm:t>
    </dgm:pt>
    <dgm:pt modelId="{91D619E8-9045-410F-B620-027E1996A387}">
      <dgm:prSet/>
      <dgm:spPr/>
      <dgm:t>
        <a:bodyPr/>
        <a:lstStyle/>
        <a:p>
          <a:pPr rtl="0"/>
          <a:r>
            <a:rPr lang="es-ES" b="1" dirty="0" smtClean="0"/>
            <a:t>Se deberán utilizar los formatos e indicaciones establecidos por la Superintendencia. (Art.7 NRSF-01)</a:t>
          </a:r>
          <a:endParaRPr lang="es-SV" dirty="0"/>
        </a:p>
      </dgm:t>
    </dgm:pt>
    <dgm:pt modelId="{24A901F6-43B2-4FB6-A4E2-9F878749CB95}" type="parTrans" cxnId="{6DCA688C-A2A8-47E5-B0A1-473BC922E2A0}">
      <dgm:prSet/>
      <dgm:spPr/>
      <dgm:t>
        <a:bodyPr/>
        <a:lstStyle/>
        <a:p>
          <a:endParaRPr lang="es-SV"/>
        </a:p>
      </dgm:t>
    </dgm:pt>
    <dgm:pt modelId="{B4782ABF-A7C3-4987-9982-13B552CD4FBE}" type="sibTrans" cxnId="{6DCA688C-A2A8-47E5-B0A1-473BC922E2A0}">
      <dgm:prSet/>
      <dgm:spPr/>
      <dgm:t>
        <a:bodyPr/>
        <a:lstStyle/>
        <a:p>
          <a:endParaRPr lang="es-SV"/>
        </a:p>
      </dgm:t>
    </dgm:pt>
    <dgm:pt modelId="{F963C987-3420-4077-A3EE-9576DCF9B625}" type="pres">
      <dgm:prSet presAssocID="{76979BCC-2F1D-4E5F-B407-372355B4F1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BEF2E002-32DA-4D85-AD0F-F3E3979021AF}" type="pres">
      <dgm:prSet presAssocID="{B9A6764F-A02F-4C6B-80AD-1904A0C3A30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558536AD-F229-4984-B6E7-1F0DEE71AB65}" type="pres">
      <dgm:prSet presAssocID="{04F946D9-3668-4AE0-A836-EC04ACC866B3}" presName="sibTrans" presStyleCnt="0"/>
      <dgm:spPr/>
    </dgm:pt>
    <dgm:pt modelId="{69E76E3E-0A3E-403D-944C-1D49A7DF47B5}" type="pres">
      <dgm:prSet presAssocID="{93339E73-E04E-4915-9E81-29A61673D39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30B211C3-889F-4247-898A-1A7B128E06EC}" type="pres">
      <dgm:prSet presAssocID="{93A0D093-D9BF-4378-84B3-4E56F3693A3E}" presName="sibTrans" presStyleCnt="0"/>
      <dgm:spPr/>
    </dgm:pt>
    <dgm:pt modelId="{FEA9ABFB-3B42-4665-AE16-9971CB462C35}" type="pres">
      <dgm:prSet presAssocID="{91D619E8-9045-410F-B620-027E1996A38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CB1D3B05-9F30-4B01-9BAB-C7504DF9947E}" srcId="{76979BCC-2F1D-4E5F-B407-372355B4F1CD}" destId="{B9A6764F-A02F-4C6B-80AD-1904A0C3A306}" srcOrd="0" destOrd="0" parTransId="{9A42D4AA-84C2-4FA2-A695-8258B38C1646}" sibTransId="{04F946D9-3668-4AE0-A836-EC04ACC866B3}"/>
    <dgm:cxn modelId="{B5040B6C-9D90-431C-BDCB-E9AECE3F2388}" type="presOf" srcId="{76979BCC-2F1D-4E5F-B407-372355B4F1CD}" destId="{F963C987-3420-4077-A3EE-9576DCF9B625}" srcOrd="0" destOrd="0" presId="urn:microsoft.com/office/officeart/2005/8/layout/default"/>
    <dgm:cxn modelId="{6DCA688C-A2A8-47E5-B0A1-473BC922E2A0}" srcId="{76979BCC-2F1D-4E5F-B407-372355B4F1CD}" destId="{91D619E8-9045-410F-B620-027E1996A387}" srcOrd="2" destOrd="0" parTransId="{24A901F6-43B2-4FB6-A4E2-9F878749CB95}" sibTransId="{B4782ABF-A7C3-4987-9982-13B552CD4FBE}"/>
    <dgm:cxn modelId="{C198F651-64FE-4D1E-AAF9-B48BC2B2737A}" type="presOf" srcId="{93339E73-E04E-4915-9E81-29A61673D39C}" destId="{69E76E3E-0A3E-403D-944C-1D49A7DF47B5}" srcOrd="0" destOrd="0" presId="urn:microsoft.com/office/officeart/2005/8/layout/default"/>
    <dgm:cxn modelId="{3F35464B-67FD-4DAF-8D1B-0304A2C46B16}" type="presOf" srcId="{B9A6764F-A02F-4C6B-80AD-1904A0C3A306}" destId="{BEF2E002-32DA-4D85-AD0F-F3E3979021AF}" srcOrd="0" destOrd="0" presId="urn:microsoft.com/office/officeart/2005/8/layout/default"/>
    <dgm:cxn modelId="{979A6663-5C5A-44FB-920D-AABAA1A2C2C2}" srcId="{76979BCC-2F1D-4E5F-B407-372355B4F1CD}" destId="{93339E73-E04E-4915-9E81-29A61673D39C}" srcOrd="1" destOrd="0" parTransId="{EDDE3D5C-5D35-4623-B32D-0FCD9740DE29}" sibTransId="{93A0D093-D9BF-4378-84B3-4E56F3693A3E}"/>
    <dgm:cxn modelId="{565E1AE8-3CBD-4793-BFBD-6A63B0F77169}" type="presOf" srcId="{91D619E8-9045-410F-B620-027E1996A387}" destId="{FEA9ABFB-3B42-4665-AE16-9971CB462C35}" srcOrd="0" destOrd="0" presId="urn:microsoft.com/office/officeart/2005/8/layout/default"/>
    <dgm:cxn modelId="{EA6C4D88-DB3E-4A4C-B0A1-79D633A297F7}" type="presParOf" srcId="{F963C987-3420-4077-A3EE-9576DCF9B625}" destId="{BEF2E002-32DA-4D85-AD0F-F3E3979021AF}" srcOrd="0" destOrd="0" presId="urn:microsoft.com/office/officeart/2005/8/layout/default"/>
    <dgm:cxn modelId="{35881FDD-3478-449B-BE5F-50E96F2C89E0}" type="presParOf" srcId="{F963C987-3420-4077-A3EE-9576DCF9B625}" destId="{558536AD-F229-4984-B6E7-1F0DEE71AB65}" srcOrd="1" destOrd="0" presId="urn:microsoft.com/office/officeart/2005/8/layout/default"/>
    <dgm:cxn modelId="{31EBDD6D-D9A2-4B33-9A99-8A9AF7B856F4}" type="presParOf" srcId="{F963C987-3420-4077-A3EE-9576DCF9B625}" destId="{69E76E3E-0A3E-403D-944C-1D49A7DF47B5}" srcOrd="2" destOrd="0" presId="urn:microsoft.com/office/officeart/2005/8/layout/default"/>
    <dgm:cxn modelId="{72068E62-EF90-4E4C-B5D4-820D4283AB27}" type="presParOf" srcId="{F963C987-3420-4077-A3EE-9576DCF9B625}" destId="{30B211C3-889F-4247-898A-1A7B128E06EC}" srcOrd="3" destOrd="0" presId="urn:microsoft.com/office/officeart/2005/8/layout/default"/>
    <dgm:cxn modelId="{A27BEF9A-647F-4959-8F8A-6DD693F64C50}" type="presParOf" srcId="{F963C987-3420-4077-A3EE-9576DCF9B625}" destId="{FEA9ABFB-3B42-4665-AE16-9971CB462C3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431BB-69A4-4DDB-A710-44073A09AB18}">
      <dsp:nvSpPr>
        <dsp:cNvPr id="0" name=""/>
        <dsp:cNvSpPr/>
      </dsp:nvSpPr>
      <dsp:spPr>
        <a:xfrm>
          <a:off x="0" y="565422"/>
          <a:ext cx="7325514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600" kern="1200" dirty="0" smtClean="0"/>
            <a:t>Estructura de datos para remisión de la información</a:t>
          </a:r>
          <a:endParaRPr lang="es-SV" sz="2600" kern="1200" dirty="0"/>
        </a:p>
      </dsp:txBody>
      <dsp:txXfrm>
        <a:off x="30442" y="595864"/>
        <a:ext cx="7264630" cy="562726"/>
      </dsp:txXfrm>
    </dsp:sp>
    <dsp:sp modelId="{B08E5F0D-59EA-4D9D-B8B0-4B8F895749CF}">
      <dsp:nvSpPr>
        <dsp:cNvPr id="0" name=""/>
        <dsp:cNvSpPr/>
      </dsp:nvSpPr>
      <dsp:spPr>
        <a:xfrm>
          <a:off x="0" y="1263912"/>
          <a:ext cx="7325514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600" kern="1200" smtClean="0"/>
            <a:t>VARE</a:t>
          </a:r>
          <a:endParaRPr lang="es-SV" sz="2600" kern="1200"/>
        </a:p>
      </dsp:txBody>
      <dsp:txXfrm>
        <a:off x="30442" y="1294354"/>
        <a:ext cx="7264630" cy="562726"/>
      </dsp:txXfrm>
    </dsp:sp>
    <dsp:sp modelId="{4946AC69-E4C3-434D-8D3A-C868535E7F0D}">
      <dsp:nvSpPr>
        <dsp:cNvPr id="0" name=""/>
        <dsp:cNvSpPr/>
      </dsp:nvSpPr>
      <dsp:spPr>
        <a:xfrm>
          <a:off x="0" y="1887523"/>
          <a:ext cx="7325514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585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SV" sz="2000" kern="1200" smtClean="0"/>
            <a:t>Requerimientos Técnicos</a:t>
          </a:r>
          <a:endParaRPr lang="es-SV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SV" sz="2000" kern="1200" smtClean="0"/>
            <a:t>Diagrama de Proceso</a:t>
          </a:r>
          <a:endParaRPr lang="es-SV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SV" sz="2000" kern="1200" smtClean="0"/>
            <a:t>DEMO</a:t>
          </a:r>
          <a:endParaRPr lang="es-SV" sz="2000" kern="1200"/>
        </a:p>
      </dsp:txBody>
      <dsp:txXfrm>
        <a:off x="0" y="1887523"/>
        <a:ext cx="7325514" cy="1049490"/>
      </dsp:txXfrm>
    </dsp:sp>
    <dsp:sp modelId="{25DA767C-E95D-45BA-A302-367F8AF615F4}">
      <dsp:nvSpPr>
        <dsp:cNvPr id="0" name=""/>
        <dsp:cNvSpPr/>
      </dsp:nvSpPr>
      <dsp:spPr>
        <a:xfrm>
          <a:off x="0" y="2937013"/>
          <a:ext cx="7325514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600" kern="1200" smtClean="0"/>
            <a:t>Plazo</a:t>
          </a:r>
          <a:endParaRPr lang="es-SV" sz="2600" kern="1200"/>
        </a:p>
      </dsp:txBody>
      <dsp:txXfrm>
        <a:off x="30442" y="2967455"/>
        <a:ext cx="7264630" cy="562726"/>
      </dsp:txXfrm>
    </dsp:sp>
    <dsp:sp modelId="{23977CAB-E44D-4EF7-BF5A-D130127B3108}">
      <dsp:nvSpPr>
        <dsp:cNvPr id="0" name=""/>
        <dsp:cNvSpPr/>
      </dsp:nvSpPr>
      <dsp:spPr>
        <a:xfrm>
          <a:off x="0" y="3635503"/>
          <a:ext cx="7325514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SV" sz="2600" kern="1200" smtClean="0"/>
            <a:t>Calendarización</a:t>
          </a:r>
          <a:endParaRPr lang="es-SV" sz="2600" kern="1200"/>
        </a:p>
      </dsp:txBody>
      <dsp:txXfrm>
        <a:off x="30442" y="3665945"/>
        <a:ext cx="7264630" cy="562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2E002-32DA-4D85-AD0F-F3E3979021AF}">
      <dsp:nvSpPr>
        <dsp:cNvPr id="0" name=""/>
        <dsp:cNvSpPr/>
      </dsp:nvSpPr>
      <dsp:spPr>
        <a:xfrm>
          <a:off x="172500" y="943"/>
          <a:ext cx="3377385" cy="20264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De acuerdo al Art. 4 de la NRSF-01, la información se deberá remitir en un solo envío al Instituto y a la Superintendencia, en los primeros diez </a:t>
          </a:r>
          <a:r>
            <a:rPr lang="es-ES" sz="1900" b="1" kern="1200" dirty="0" smtClean="0"/>
            <a:t>días hábiles </a:t>
          </a:r>
          <a:r>
            <a:rPr lang="es-ES" sz="1900" b="1" kern="1200" dirty="0" smtClean="0"/>
            <a:t>de cada mes.</a:t>
          </a:r>
          <a:endParaRPr lang="es-SV" sz="1900" kern="1200" dirty="0"/>
        </a:p>
      </dsp:txBody>
      <dsp:txXfrm>
        <a:off x="172500" y="943"/>
        <a:ext cx="3377385" cy="2026431"/>
      </dsp:txXfrm>
    </dsp:sp>
    <dsp:sp modelId="{69E76E3E-0A3E-403D-944C-1D49A7DF47B5}">
      <dsp:nvSpPr>
        <dsp:cNvPr id="0" name=""/>
        <dsp:cNvSpPr/>
      </dsp:nvSpPr>
      <dsp:spPr>
        <a:xfrm>
          <a:off x="3887625" y="943"/>
          <a:ext cx="3377385" cy="20264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smtClean="0"/>
            <a:t>La información deberá ser referida al último día del mes anterior.</a:t>
          </a:r>
          <a:endParaRPr lang="es-SV" sz="1900" kern="1200"/>
        </a:p>
      </dsp:txBody>
      <dsp:txXfrm>
        <a:off x="3887625" y="943"/>
        <a:ext cx="3377385" cy="2026431"/>
      </dsp:txXfrm>
    </dsp:sp>
    <dsp:sp modelId="{FEA9ABFB-3B42-4665-AE16-9971CB462C35}">
      <dsp:nvSpPr>
        <dsp:cNvPr id="0" name=""/>
        <dsp:cNvSpPr/>
      </dsp:nvSpPr>
      <dsp:spPr>
        <a:xfrm>
          <a:off x="2030063" y="2365113"/>
          <a:ext cx="3377385" cy="20264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Se deberán utilizar los formatos e indicaciones establecidos por la Superintendencia. (Art.7 NRSF-01)</a:t>
          </a:r>
          <a:endParaRPr lang="es-SV" sz="1900" kern="1200" dirty="0"/>
        </a:p>
      </dsp:txBody>
      <dsp:txXfrm>
        <a:off x="2030063" y="2365113"/>
        <a:ext cx="3377385" cy="2026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24132-C158-4645-B05E-604400EB317E}" type="datetimeFigureOut">
              <a:rPr lang="es-SV" smtClean="0"/>
              <a:pPr/>
              <a:t>06/04/2017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9020C-C5DA-48C0-BA31-6388DA763C73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4650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020C-C5DA-48C0-BA31-6388DA763C73}" type="slidenum">
              <a:rPr lang="es-SV" smtClean="0"/>
              <a:pPr/>
              <a:t>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41683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Aclarar que los anexos </a:t>
            </a:r>
            <a:r>
              <a:rPr lang="es-SV" dirty="0"/>
              <a:t>3 y 4 deben contener información para todos los depósitos: garantizados y no garantizados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020C-C5DA-48C0-BA31-6388DA763C73}" type="slidenum">
              <a:rPr lang="es-SV" smtClean="0"/>
              <a:pPr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70172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020C-C5DA-48C0-BA31-6388DA763C73}" type="slidenum">
              <a:rPr lang="es-SV" smtClean="0"/>
              <a:pPr/>
              <a:t>20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94411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9020C-C5DA-48C0-BA31-6388DA763C73}" type="slidenum">
              <a:rPr lang="es-SV" smtClean="0"/>
              <a:pPr/>
              <a:t>21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273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06/04/2017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9376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06/04/2017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4274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06/04/2017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56738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06/04/2017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80926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06/04/2017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59760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06/04/2017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3500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06/04/2017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7568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06/04/2017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4184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06/04/2017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1047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06/04/2017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5822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06/04/2017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4920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06/04/2017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693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06/04/2017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3959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SV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F7591-0248-453E-80DC-9F6D03865141}" type="datetimeFigureOut">
              <a:rPr lang="es-SV" smtClean="0"/>
              <a:pPr/>
              <a:t>06/04/2017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2412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36512" y="-27384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7591-0248-453E-80DC-9F6D03865141}" type="datetimeFigureOut">
              <a:rPr lang="es-SV" smtClean="0"/>
              <a:pPr/>
              <a:t>06/04/2017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B38F7-DFCA-46EF-B783-B3096DFC9A11}" type="slidenum">
              <a:rPr lang="es-SV" smtClean="0"/>
              <a:pPr/>
              <a:t>‹Nº›</a:t>
            </a:fld>
            <a:endParaRPr lang="es-SV"/>
          </a:p>
        </p:txBody>
      </p:sp>
      <p:pic>
        <p:nvPicPr>
          <p:cNvPr id="8" name="7 Imagen" descr="SSF_GOES_T_con nombre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67544" y="260648"/>
            <a:ext cx="3388608" cy="11521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526" y="0"/>
            <a:ext cx="1541474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6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validador.ssf.gob.sv/oerd/remitente_beneficiario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ios.ssf.gob.sv/var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arepruebas.ssf.gob.sv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zelaya@ssf.gob.sv" TargetMode="External"/><Relationship Id="rId4" Type="http://schemas.openxmlformats.org/officeDocument/2006/relationships/hyperlink" Target="mailto:acaballero@igd.gob.s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47664" y="2276872"/>
            <a:ext cx="7596336" cy="1872208"/>
          </a:xfrm>
        </p:spPr>
        <p:txBody>
          <a:bodyPr>
            <a:normAutofit fontScale="90000"/>
          </a:bodyPr>
          <a:lstStyle/>
          <a:p>
            <a:r>
              <a:rPr lang="es-UY" dirty="0" smtClean="0"/>
              <a:t>Sistema Único de Validación y Envío de Información de los 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dirty="0" smtClean="0"/>
              <a:t>Depósitos Garantizados</a:t>
            </a:r>
            <a:br>
              <a:rPr lang="es-UY" dirty="0" smtClean="0"/>
            </a:br>
            <a:r>
              <a:rPr lang="es-UY" dirty="0" smtClean="0"/>
              <a:t/>
            </a:r>
            <a:br>
              <a:rPr lang="es-UY" dirty="0" smtClean="0"/>
            </a:br>
            <a:r>
              <a:rPr lang="es-UY" dirty="0" smtClean="0"/>
              <a:t>VARE - DEGA</a:t>
            </a:r>
            <a:endParaRPr lang="es-S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1500052" y="1484784"/>
            <a:ext cx="3168352" cy="3600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r>
              <a:rPr lang="es-HN" sz="2000" b="1" dirty="0" smtClean="0"/>
              <a:t>Anexo 6.xml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endParaRPr lang="es-HN" sz="2000" b="1" dirty="0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endParaRPr lang="es-HN" sz="2800" dirty="0" smtClean="0"/>
          </a:p>
          <a:p>
            <a:pPr lvl="1" algn="just"/>
            <a:endParaRPr lang="es-HN" sz="2400" dirty="0" smtClean="0"/>
          </a:p>
          <a:p>
            <a:pPr lvl="1" algn="just"/>
            <a:endParaRPr lang="es-HN" sz="2400" dirty="0" smtClean="0"/>
          </a:p>
          <a:p>
            <a:pPr lvl="1" algn="just"/>
            <a:endParaRPr lang="es-SV" sz="2900" dirty="0" smtClean="0"/>
          </a:p>
          <a:p>
            <a:pPr lvl="1"/>
            <a:endParaRPr lang="es-SV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989621"/>
              </p:ext>
            </p:extLst>
          </p:nvPr>
        </p:nvGraphicFramePr>
        <p:xfrm>
          <a:off x="1500052" y="1864482"/>
          <a:ext cx="7360611" cy="2117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158"/>
                <a:gridCol w="1390891"/>
                <a:gridCol w="486563"/>
                <a:gridCol w="709777"/>
                <a:gridCol w="864096"/>
                <a:gridCol w="3503126"/>
              </a:tblGrid>
              <a:tr h="330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No.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Nombre de la columna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>
                          <a:effectLst/>
                        </a:rPr>
                        <a:t>Tipo</a:t>
                      </a:r>
                      <a:endParaRPr lang="es-S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>
                          <a:effectLst/>
                        </a:rPr>
                        <a:t>Longitud </a:t>
                      </a:r>
                      <a:endParaRPr lang="es-S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Decimales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>
                          <a:effectLst/>
                        </a:rPr>
                        <a:t>Descripción</a:t>
                      </a:r>
                      <a:endParaRPr lang="es-S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</a:tr>
              <a:tr h="29859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6.1.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numero_correlativo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1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XsInt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s-SV" sz="2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correlativo 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859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tipo_persona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XsInt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s-SV" sz="2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 de persona de acuerdo a Tabla 5.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957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6.3.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saldo_acumulado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XsDecimal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Saldo acumulado del cliente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859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6.4.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cantidad_cuenta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XsInt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s-SV" sz="2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cuentas que posee el cliente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859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6.5.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relacion_banco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XsInt 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s-SV" sz="2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 de relación de cliente con el banco de acuerdo a Tabla 7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2 Marcador de contenido"/>
          <p:cNvSpPr txBox="1">
            <a:spLocks/>
          </p:cNvSpPr>
          <p:nvPr/>
        </p:nvSpPr>
        <p:spPr>
          <a:xfrm>
            <a:off x="1475925" y="4293096"/>
            <a:ext cx="3168352" cy="3600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r>
              <a:rPr lang="es-HN" sz="2000" b="1" dirty="0" smtClean="0"/>
              <a:t>Tabla 7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endParaRPr lang="es-HN" sz="2000" b="1" dirty="0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endParaRPr lang="es-HN" sz="2800" dirty="0" smtClean="0"/>
          </a:p>
          <a:p>
            <a:pPr lvl="1" algn="just"/>
            <a:endParaRPr lang="es-HN" sz="2400" dirty="0" smtClean="0"/>
          </a:p>
          <a:p>
            <a:pPr lvl="1" algn="just"/>
            <a:endParaRPr lang="es-HN" sz="2400" dirty="0" smtClean="0"/>
          </a:p>
          <a:p>
            <a:pPr marL="457200" lvl="1" indent="0" algn="just">
              <a:buFont typeface="Arial" pitchFamily="34" charset="0"/>
              <a:buNone/>
            </a:pPr>
            <a:endParaRPr lang="es-SV" sz="2900" dirty="0" smtClean="0"/>
          </a:p>
          <a:p>
            <a:pPr lvl="1"/>
            <a:endParaRPr lang="es-SV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060576"/>
              </p:ext>
            </p:extLst>
          </p:nvPr>
        </p:nvGraphicFramePr>
        <p:xfrm>
          <a:off x="1514068" y="4797152"/>
          <a:ext cx="3778012" cy="1296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7692"/>
                <a:gridCol w="2880320"/>
              </a:tblGrid>
              <a:tr h="38884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Código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Descripción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365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Relacionado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3650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No relacionado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7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9976" y="1412776"/>
            <a:ext cx="3168352" cy="360040"/>
          </a:xfrm>
        </p:spPr>
        <p:txBody>
          <a:bodyPr>
            <a:noAutofit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s-HN" sz="1800" b="1" dirty="0" smtClean="0"/>
              <a:t>anexo7.xml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s-HN" sz="2800" b="1" dirty="0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s-HN" sz="3600" dirty="0" smtClean="0"/>
          </a:p>
          <a:p>
            <a:pPr lvl="1" algn="just"/>
            <a:endParaRPr lang="es-HN" sz="3200" dirty="0" smtClean="0"/>
          </a:p>
          <a:p>
            <a:pPr lvl="1" algn="just"/>
            <a:endParaRPr lang="es-HN" sz="3200" dirty="0" smtClean="0"/>
          </a:p>
          <a:p>
            <a:pPr marL="457200" lvl="1" indent="0" algn="just">
              <a:buNone/>
            </a:pPr>
            <a:endParaRPr lang="es-SV" sz="3600" dirty="0" smtClean="0"/>
          </a:p>
          <a:p>
            <a:pPr lvl="1"/>
            <a:endParaRPr lang="es-SV" sz="36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684245"/>
              </p:ext>
            </p:extLst>
          </p:nvPr>
        </p:nvGraphicFramePr>
        <p:xfrm>
          <a:off x="1403648" y="1916833"/>
          <a:ext cx="7488832" cy="4752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770"/>
                <a:gridCol w="2176497"/>
                <a:gridCol w="949729"/>
                <a:gridCol w="807619"/>
                <a:gridCol w="954459"/>
                <a:gridCol w="2055758"/>
              </a:tblGrid>
              <a:tr h="452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No.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Nombre de la columna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Tipo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Longitud 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Decimales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600" dirty="0">
                          <a:effectLst/>
                        </a:rPr>
                        <a:t>Descripción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</a:tr>
              <a:tr h="3622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  <a:r>
                        <a:rPr lang="es-ES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SV" sz="11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saldo_total_depositos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XsDecimal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Saldo total de depósitos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738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saldo_depositos_ahorro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XsDecimal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Saldo depósitos de ahorro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738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7.3.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saldo_depositos_corriente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XsDecimal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Saldo depósitos corriente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8738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7.4.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saldo_depositos_plazos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XsDecimal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Saldo depósitos a plazo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528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7.5.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cantidad_total_clientes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XsInt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endParaRPr lang="es-SV" sz="2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 total de clientes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365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7.6.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cantidad_total_cuentas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XsInt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endParaRPr lang="es-SV" sz="2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 total de cuentas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528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7.7.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cantidad_cuentas_ahorro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XsInt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endParaRPr lang="es-SV" sz="2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 de cuentas de ahorro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365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7.8.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cantidad_cuentas_corriente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XsInt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endParaRPr lang="es-SV" sz="2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 de cuentas corriente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528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7.9.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cantidad_cuentas_plazo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XsInt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endParaRPr lang="es-SV" sz="2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 de cuentas a plazo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365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7.10.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cantidad_personas_naturales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XsInt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endParaRPr lang="es-SV" sz="2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 de personas naturales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528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7.11.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cantidad_personas_juridicas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XsInt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endParaRPr lang="es-SV" sz="2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 de personas jurídicas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528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7.12.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cantidad_personas_juridicas_publicas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XsInt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endParaRPr lang="es-SV" sz="2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 de personas jurídicas públicas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830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7.13.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cantidad_personas_juridicas_privadas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XsInt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endParaRPr lang="es-SV" sz="2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 de personas jurídicas privadas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788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1619672" y="1628800"/>
            <a:ext cx="1800200" cy="36004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endParaRPr lang="es-HN" sz="2000" b="1" dirty="0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r>
              <a:rPr lang="es-HN" sz="5600" b="1" dirty="0" smtClean="0"/>
              <a:t>Anexo 8.xml</a:t>
            </a:r>
            <a:endParaRPr lang="es-HN" sz="5600" dirty="0" smtClean="0"/>
          </a:p>
          <a:p>
            <a:pPr lvl="1" algn="just"/>
            <a:endParaRPr lang="es-HN" sz="2400" dirty="0" smtClean="0"/>
          </a:p>
          <a:p>
            <a:pPr marL="457200" lvl="1" indent="0" algn="just">
              <a:buNone/>
            </a:pPr>
            <a:endParaRPr lang="es-SV" sz="2900" dirty="0" smtClean="0"/>
          </a:p>
          <a:p>
            <a:pPr lvl="1"/>
            <a:endParaRPr lang="es-SV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273149"/>
              </p:ext>
            </p:extLst>
          </p:nvPr>
        </p:nvGraphicFramePr>
        <p:xfrm>
          <a:off x="1619672" y="2348880"/>
          <a:ext cx="7200801" cy="2880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9103"/>
                <a:gridCol w="1640689"/>
                <a:gridCol w="904544"/>
                <a:gridCol w="792088"/>
                <a:gridCol w="864096"/>
                <a:gridCol w="2520281"/>
              </a:tblGrid>
              <a:tr h="907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No.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Nombre de la columna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Tipo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Longitud 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Decimales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Descripción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</a:tr>
              <a:tr h="56366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8.1.</a:t>
                      </a:r>
                      <a:endParaRPr lang="es-SV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codigo_moneda_extranjera</a:t>
                      </a:r>
                      <a:endParaRPr lang="es-SV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XsString</a:t>
                      </a:r>
                      <a:endParaRPr lang="es-SV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SV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s-SV" sz="32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Código moneda extranjera de acuerdo a Tabla 8</a:t>
                      </a:r>
                      <a:endParaRPr lang="es-SV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3663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8.2.</a:t>
                      </a:r>
                      <a:endParaRPr lang="es-SV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saldo_moneda_extranjera</a:t>
                      </a:r>
                      <a:endParaRPr lang="es-SV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XsDecimal</a:t>
                      </a:r>
                      <a:endParaRPr lang="es-SV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SV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SV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Saldo de depósitos en moneda extranjera</a:t>
                      </a:r>
                      <a:endParaRPr lang="es-SV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45495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8.3.</a:t>
                      </a:r>
                      <a:endParaRPr lang="es-SV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saldo_dolar</a:t>
                      </a:r>
                      <a:endParaRPr lang="es-SV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XsDecimal</a:t>
                      </a:r>
                      <a:endParaRPr lang="es-SV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s-SV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SV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Saldo de depósitos expresados en Dólares de los Estados Unidos de América.</a:t>
                      </a:r>
                      <a:endParaRPr lang="es-SV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1619672" y="5589239"/>
            <a:ext cx="70567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SV" dirty="0" smtClean="0"/>
              <a:t>En caso que no tengan depósitos en moneda extranjera, se ha de agregar un registro con el total en dólares y el mismo saldo en ambas columnas.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1258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1988840"/>
            <a:ext cx="7560840" cy="440161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S" sz="5100" b="1" dirty="0" smtClean="0"/>
              <a:t>VARE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2900" b="1" dirty="0" smtClean="0"/>
              <a:t>Objetivo</a:t>
            </a:r>
          </a:p>
          <a:p>
            <a:pPr marL="109728" indent="0" algn="just">
              <a:buNone/>
            </a:pPr>
            <a:endParaRPr lang="es-ES" sz="2400" dirty="0" smtClean="0"/>
          </a:p>
          <a:p>
            <a:pPr algn="just">
              <a:buNone/>
            </a:pPr>
            <a:r>
              <a:rPr lang="es-ES" sz="2400" dirty="0" smtClean="0"/>
              <a:t>	Brinda una solución basada en tecnología Web, la cual esta orientada a la centralización de los servicios de validación y envío de la información remitida por las Instituciones Supervisadas, utilizando estándares y buenas prácticas para la implementación de la seguridad y confiabilidad de la información. </a:t>
            </a:r>
          </a:p>
          <a:p>
            <a:pPr algn="just">
              <a:buNone/>
            </a:pPr>
            <a:endParaRPr lang="es-ES" sz="2400" dirty="0" smtClean="0"/>
          </a:p>
          <a:p>
            <a:pPr>
              <a:buFont typeface="Wingdings" pitchFamily="2" charset="2"/>
              <a:buChar char="Ø"/>
            </a:pPr>
            <a:r>
              <a:rPr lang="es-SV" sz="2800" b="1" dirty="0"/>
              <a:t>Beneficios</a:t>
            </a:r>
          </a:p>
          <a:p>
            <a:pPr>
              <a:buNone/>
            </a:pPr>
            <a:endParaRPr lang="es-SV" sz="2400" dirty="0"/>
          </a:p>
          <a:p>
            <a:pPr lvl="1" algn="just"/>
            <a:r>
              <a:rPr lang="es-HN" sz="2400" dirty="0"/>
              <a:t>Las instituciones supervisadas </a:t>
            </a:r>
            <a:r>
              <a:rPr lang="es-HN" sz="2400" dirty="0" smtClean="0"/>
              <a:t>cuentan </a:t>
            </a:r>
            <a:r>
              <a:rPr lang="es-HN" sz="2400" dirty="0"/>
              <a:t>con una herramienta única para la validación y envío de su información</a:t>
            </a:r>
            <a:r>
              <a:rPr lang="es-HN" sz="2400" dirty="0" smtClean="0"/>
              <a:t>.</a:t>
            </a:r>
            <a:endParaRPr lang="es-SV" sz="2400" dirty="0"/>
          </a:p>
          <a:p>
            <a:pPr lvl="1" algn="just"/>
            <a:r>
              <a:rPr lang="es-HN" sz="2400" dirty="0"/>
              <a:t>Facilidad y Agilización en el proceso de envío de la información</a:t>
            </a:r>
            <a:r>
              <a:rPr lang="es-HN" sz="2400" dirty="0" smtClean="0"/>
              <a:t>.</a:t>
            </a:r>
            <a:endParaRPr lang="es-SV" sz="2400" dirty="0"/>
          </a:p>
          <a:p>
            <a:pPr lvl="1" algn="just"/>
            <a:r>
              <a:rPr lang="es-HN" sz="2400" dirty="0"/>
              <a:t>La actualización automática de nuevas versiones de los sistemas validadores</a:t>
            </a:r>
            <a:r>
              <a:rPr lang="es-HN" sz="2400" dirty="0" smtClean="0"/>
              <a:t>.</a:t>
            </a:r>
            <a:endParaRPr lang="es-SV" sz="2000" dirty="0" smtClean="0"/>
          </a:p>
          <a:p>
            <a:endParaRPr lang="es-SV" dirty="0" smtClean="0"/>
          </a:p>
          <a:p>
            <a:endParaRPr lang="es-SV" dirty="0" smtClean="0"/>
          </a:p>
          <a:p>
            <a:pPr lvl="1"/>
            <a:endParaRPr lang="es-SV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556792"/>
            <a:ext cx="8208912" cy="1296144"/>
          </a:xfrm>
        </p:spPr>
        <p:txBody>
          <a:bodyPr>
            <a:normAutofit/>
          </a:bodyPr>
          <a:lstStyle/>
          <a:p>
            <a:pPr lvl="2" algn="just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SV" sz="1400" b="1" dirty="0" smtClean="0"/>
              <a:t>XML</a:t>
            </a:r>
            <a:r>
              <a:rPr lang="es-SV" sz="1400" b="1" dirty="0"/>
              <a:t>:</a:t>
            </a:r>
            <a:r>
              <a:rPr lang="es-SV" sz="1400" dirty="0"/>
              <a:t> Es un lenguaje </a:t>
            </a:r>
            <a:r>
              <a:rPr lang="es-SV" sz="1400" dirty="0" smtClean="0"/>
              <a:t>estándar </a:t>
            </a:r>
            <a:r>
              <a:rPr lang="es-SV" sz="1400" dirty="0"/>
              <a:t>que permite </a:t>
            </a:r>
            <a:r>
              <a:rPr lang="es-SV" sz="1400" dirty="0" smtClean="0"/>
              <a:t>representar e intercambiar información </a:t>
            </a:r>
            <a:r>
              <a:rPr lang="es-SV" sz="1400" dirty="0"/>
              <a:t>estructurada </a:t>
            </a:r>
            <a:r>
              <a:rPr lang="es-SV" sz="1400" dirty="0" smtClean="0"/>
              <a:t>de </a:t>
            </a:r>
            <a:r>
              <a:rPr lang="es-SV" sz="1400" dirty="0"/>
              <a:t>una forma </a:t>
            </a:r>
            <a:r>
              <a:rPr lang="es-SV" sz="1400" dirty="0" smtClean="0"/>
              <a:t>segura, confiable y sencilla</a:t>
            </a:r>
            <a:r>
              <a:rPr lang="es-SV" sz="1400" dirty="0"/>
              <a:t> </a:t>
            </a:r>
            <a:r>
              <a:rPr lang="es-SV" sz="1400" dirty="0" smtClean="0"/>
              <a:t>entre diferentes plataformas.</a:t>
            </a:r>
            <a:endParaRPr lang="es-SV" sz="1400" dirty="0"/>
          </a:p>
          <a:p>
            <a:pPr lvl="2" algn="just">
              <a:buClr>
                <a:schemeClr val="accent4">
                  <a:lumMod val="60000"/>
                  <a:lumOff val="40000"/>
                </a:schemeClr>
              </a:buClr>
            </a:pPr>
            <a:endParaRPr lang="es-SV" sz="1400" dirty="0"/>
          </a:p>
          <a:p>
            <a:pPr lvl="2" algn="just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s-SV" sz="1400" b="1" dirty="0" smtClean="0"/>
              <a:t> XSD</a:t>
            </a:r>
            <a:r>
              <a:rPr lang="es-SV" sz="1400" b="1" dirty="0"/>
              <a:t>: </a:t>
            </a:r>
            <a:r>
              <a:rPr lang="es-SV" sz="1400" dirty="0"/>
              <a:t>Es un archivo utilizado para  describir la estructura y las restricciones de los contenidos de los documentos XML.</a:t>
            </a:r>
          </a:p>
          <a:p>
            <a:endParaRPr lang="es-SV" dirty="0" smtClean="0"/>
          </a:p>
          <a:p>
            <a:endParaRPr lang="es-SV" dirty="0" smtClean="0"/>
          </a:p>
          <a:p>
            <a:pPr lvl="1"/>
            <a:endParaRPr lang="es-SV" dirty="0"/>
          </a:p>
        </p:txBody>
      </p:sp>
      <p:graphicFrame>
        <p:nvGraphicFramePr>
          <p:cNvPr id="4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843694"/>
              </p:ext>
            </p:extLst>
          </p:nvPr>
        </p:nvGraphicFramePr>
        <p:xfrm>
          <a:off x="2051720" y="2990088"/>
          <a:ext cx="6721444" cy="3535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551"/>
                <a:gridCol w="4021893"/>
              </a:tblGrid>
              <a:tr h="6690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200" b="0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Archivo de Datos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SV" sz="1200" b="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200" b="0" i="0" u="none" strike="noStrike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Archivo de definición de Estructura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SV" sz="1200" b="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345939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 smtClean="0">
                          <a:latin typeface="Arial"/>
                        </a:rPr>
                        <a:t>anexo1.xml</a:t>
                      </a:r>
                      <a:endParaRPr lang="es-SV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 smtClean="0">
                          <a:latin typeface="Arial"/>
                        </a:rPr>
                        <a:t>ssf_dega_anexo1.xsd</a:t>
                      </a:r>
                      <a:endParaRPr lang="es-SV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 smtClean="0">
                          <a:latin typeface="Arial"/>
                        </a:rPr>
                        <a:t>anexo2.xml</a:t>
                      </a:r>
                      <a:endParaRPr lang="es-SV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 smtClean="0">
                          <a:latin typeface="Arial"/>
                        </a:rPr>
                        <a:t>ssf_dega_anexo2.xsd</a:t>
                      </a:r>
                      <a:endParaRPr lang="es-SV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 smtClean="0">
                          <a:latin typeface="Arial"/>
                        </a:rPr>
                        <a:t>anexo3.xml</a:t>
                      </a:r>
                      <a:endParaRPr lang="es-SV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 smtClean="0">
                          <a:latin typeface="Arial"/>
                        </a:rPr>
                        <a:t>ssf_dega_anexo3.xsd</a:t>
                      </a:r>
                      <a:endParaRPr lang="es-SV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 smtClean="0">
                          <a:latin typeface="Arial"/>
                        </a:rPr>
                        <a:t>anexo4.xml</a:t>
                      </a:r>
                      <a:endParaRPr lang="es-SV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 smtClean="0">
                          <a:latin typeface="Arial"/>
                        </a:rPr>
                        <a:t>ssf_dega_anexo4.xsd</a:t>
                      </a:r>
                      <a:endParaRPr lang="es-SV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 smtClean="0">
                          <a:latin typeface="Arial"/>
                        </a:rPr>
                        <a:t>anexo5.xml</a:t>
                      </a:r>
                      <a:endParaRPr lang="es-SV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 smtClean="0">
                          <a:latin typeface="Arial"/>
                        </a:rPr>
                        <a:t>ssf_dega_anexo5.xsd</a:t>
                      </a:r>
                      <a:endParaRPr lang="es-SV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 smtClean="0">
                          <a:latin typeface="Arial"/>
                        </a:rPr>
                        <a:t>anexo6.xml</a:t>
                      </a:r>
                      <a:endParaRPr lang="es-SV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 smtClean="0">
                          <a:latin typeface="Arial"/>
                        </a:rPr>
                        <a:t>ssf_dega_anexo6.xsd</a:t>
                      </a:r>
                      <a:endParaRPr lang="es-SV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 smtClean="0">
                          <a:latin typeface="Arial"/>
                        </a:rPr>
                        <a:t>anexo7.xml</a:t>
                      </a:r>
                      <a:endParaRPr lang="es-SV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 smtClean="0">
                          <a:latin typeface="Arial"/>
                        </a:rPr>
                        <a:t>ssf_dega_anexo7.xsd</a:t>
                      </a:r>
                      <a:endParaRPr lang="es-SV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 smtClean="0">
                          <a:latin typeface="Arial"/>
                        </a:rPr>
                        <a:t>anexo8.xml</a:t>
                      </a:r>
                      <a:endParaRPr lang="es-SV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200" b="0" i="0" u="none" strike="noStrike" dirty="0" smtClean="0">
                          <a:latin typeface="Arial"/>
                        </a:rPr>
                        <a:t>ssf_dega_anexo8.xsd</a:t>
                      </a:r>
                      <a:endParaRPr lang="es-SV" sz="12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0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163010" y="5229200"/>
            <a:ext cx="665237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r>
              <a:rPr lang="es-SV" sz="2000" dirty="0" smtClean="0"/>
              <a:t> </a:t>
            </a:r>
            <a:r>
              <a:rPr lang="es-SV" dirty="0" smtClean="0"/>
              <a:t>Estructura </a:t>
            </a:r>
            <a:r>
              <a:rPr lang="es-SV" dirty="0"/>
              <a:t>del nodo raíz de los archivos </a:t>
            </a:r>
            <a:r>
              <a:rPr lang="es-SV" dirty="0" smtClean="0"/>
              <a:t>XML.</a:t>
            </a:r>
            <a:endParaRPr lang="es-SV" dirty="0"/>
          </a:p>
          <a:p>
            <a:pPr marL="742950" lvl="1" indent="-285750"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SV" dirty="0" smtClean="0"/>
              <a:t>El </a:t>
            </a:r>
            <a:r>
              <a:rPr lang="es-SV" dirty="0"/>
              <a:t>espacio de nombres principal debe ser: </a:t>
            </a:r>
            <a:r>
              <a:rPr lang="es-SV" dirty="0" smtClean="0">
                <a:solidFill>
                  <a:srgbClr val="7030A0"/>
                </a:solidFill>
                <a:hlinkClick r:id="rId2"/>
              </a:rPr>
              <a:t>“</a:t>
            </a:r>
            <a:r>
              <a:rPr lang="it-IT" dirty="0" smtClean="0">
                <a:solidFill>
                  <a:srgbClr val="7030A0"/>
                </a:solidFill>
                <a:hlinkClick r:id="rId2"/>
              </a:rPr>
              <a:t>http</a:t>
            </a:r>
            <a:r>
              <a:rPr lang="it-IT" dirty="0">
                <a:solidFill>
                  <a:srgbClr val="7030A0"/>
                </a:solidFill>
                <a:hlinkClick r:id="rId2"/>
              </a:rPr>
              <a:t>://</a:t>
            </a:r>
            <a:r>
              <a:rPr lang="it-IT" dirty="0" smtClean="0">
                <a:solidFill>
                  <a:srgbClr val="7030A0"/>
                </a:solidFill>
                <a:hlinkClick r:id="rId2"/>
              </a:rPr>
              <a:t>validador.ssf.gob.sv/dega/&lt;&lt;nombre del archivo&gt;&gt;</a:t>
            </a:r>
            <a:r>
              <a:rPr lang="es-SV" dirty="0" smtClean="0">
                <a:solidFill>
                  <a:srgbClr val="7030A0"/>
                </a:solidFill>
                <a:hlinkClick r:id="rId2"/>
              </a:rPr>
              <a:t>“</a:t>
            </a:r>
            <a:endParaRPr lang="it-IT" dirty="0" smtClean="0">
              <a:solidFill>
                <a:srgbClr val="FF0000"/>
              </a:solidFill>
            </a:endParaRPr>
          </a:p>
          <a:p>
            <a:pPr marL="742950" lvl="1" indent="-285750"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s-SV" dirty="0" smtClean="0"/>
              <a:t>El </a:t>
            </a:r>
            <a:r>
              <a:rPr lang="es-SV" dirty="0"/>
              <a:t>nombre del nodo debe ser </a:t>
            </a:r>
            <a:r>
              <a:rPr lang="es-SV" dirty="0" smtClean="0"/>
              <a:t>“</a:t>
            </a:r>
            <a:r>
              <a:rPr lang="es-SV" dirty="0" err="1" smtClean="0"/>
              <a:t>dega</a:t>
            </a:r>
            <a:r>
              <a:rPr lang="es-SV" b="1" dirty="0" smtClean="0">
                <a:solidFill>
                  <a:srgbClr val="7030A0"/>
                </a:solidFill>
              </a:rPr>
              <a:t>”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3"/>
          <a:srcRect l="59968" t="5977" r="5069" b="18842"/>
          <a:stretch/>
        </p:blipFill>
        <p:spPr bwMode="auto">
          <a:xfrm>
            <a:off x="2273617" y="1671955"/>
            <a:ext cx="4596765" cy="3514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72" y="1988840"/>
            <a:ext cx="7416824" cy="3672408"/>
          </a:xfrm>
        </p:spPr>
        <p:txBody>
          <a:bodyPr>
            <a:normAutofit/>
          </a:bodyPr>
          <a:lstStyle/>
          <a:p>
            <a:pPr marL="566928" lvl="1" indent="-457200">
              <a:spcBef>
                <a:spcPts val="400"/>
              </a:spcBef>
              <a:buSzPct val="68000"/>
              <a:buFont typeface="Wingdings" panose="05000000000000000000" pitchFamily="2" charset="2"/>
              <a:buChar char="Ø"/>
            </a:pPr>
            <a:r>
              <a:rPr lang="es-SV" sz="2600" dirty="0"/>
              <a:t>Navegadores: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" pitchFamily="2" charset="2"/>
              <a:buChar char="Ø"/>
            </a:pPr>
            <a:endParaRPr lang="es-SV" sz="2600" dirty="0"/>
          </a:p>
          <a:p>
            <a:pPr marL="603504" lvl="2" indent="-256032"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buSzPct val="68000"/>
              <a:buFont typeface="Wingdings" pitchFamily="2" charset="2"/>
              <a:buChar char="ü"/>
            </a:pPr>
            <a:endParaRPr lang="es-SV" dirty="0" smtClean="0"/>
          </a:p>
          <a:p>
            <a:pPr marL="603504" lvl="2" indent="-256032"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buSzPct val="68000"/>
              <a:buNone/>
            </a:pPr>
            <a:r>
              <a:rPr lang="es-SV" dirty="0" smtClean="0"/>
              <a:t>         </a:t>
            </a:r>
            <a:r>
              <a:rPr lang="es-SV" dirty="0"/>
              <a:t>::  </a:t>
            </a:r>
            <a:r>
              <a:rPr lang="es-SV" dirty="0" smtClean="0"/>
              <a:t>Firefox</a:t>
            </a:r>
          </a:p>
          <a:p>
            <a:pPr marL="603504" lvl="2" indent="-256032"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buSzPct val="68000"/>
              <a:buNone/>
            </a:pPr>
            <a:endParaRPr lang="es-SV" dirty="0" smtClean="0"/>
          </a:p>
          <a:p>
            <a:pPr marL="603504" lvl="2" indent="-256032"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buSzPct val="68000"/>
              <a:buFont typeface="Wingdings" pitchFamily="2" charset="2"/>
              <a:buChar char="ü"/>
            </a:pPr>
            <a:endParaRPr lang="es-SV" dirty="0"/>
          </a:p>
          <a:p>
            <a:pPr marL="603504" lvl="2" indent="-256032">
              <a:spcBef>
                <a:spcPts val="400"/>
              </a:spcBef>
              <a:buClr>
                <a:schemeClr val="accent4">
                  <a:lumMod val="60000"/>
                  <a:lumOff val="40000"/>
                </a:schemeClr>
              </a:buClr>
              <a:buSzPct val="68000"/>
              <a:buNone/>
            </a:pPr>
            <a:r>
              <a:rPr lang="es-SV" dirty="0"/>
              <a:t>         ::  Google </a:t>
            </a:r>
            <a:r>
              <a:rPr lang="es-SV" dirty="0" err="1" smtClean="0"/>
              <a:t>Chrome</a:t>
            </a:r>
            <a:endParaRPr lang="es-SV" sz="2000" dirty="0" smtClean="0"/>
          </a:p>
          <a:p>
            <a:endParaRPr lang="es-SV" dirty="0" smtClean="0"/>
          </a:p>
          <a:p>
            <a:endParaRPr lang="es-SV" dirty="0" smtClean="0"/>
          </a:p>
          <a:p>
            <a:pPr lvl="1"/>
            <a:endParaRPr lang="es-SV" dirty="0"/>
          </a:p>
        </p:txBody>
      </p:sp>
      <p:pic>
        <p:nvPicPr>
          <p:cNvPr id="6" name="1 Imagen" descr="FireFox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9866" y="3284984"/>
            <a:ext cx="569603" cy="529519"/>
          </a:xfrm>
          <a:prstGeom prst="rect">
            <a:avLst/>
          </a:prstGeom>
        </p:spPr>
      </p:pic>
      <p:pic>
        <p:nvPicPr>
          <p:cNvPr id="7" name="0 Imagen" descr="Google Chrome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5696" y="4509119"/>
            <a:ext cx="792088" cy="60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984" y="908720"/>
            <a:ext cx="7610020" cy="5658126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84" y="-171400"/>
            <a:ext cx="4042816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s-SV" sz="3600" dirty="0" smtClean="0"/>
              <a:t/>
            </a:r>
            <a:br>
              <a:rPr lang="es-SV" sz="3600" dirty="0" smtClean="0"/>
            </a:br>
            <a:r>
              <a:rPr lang="es-SV" sz="3600" dirty="0" smtClean="0"/>
              <a:t/>
            </a:r>
            <a:br>
              <a:rPr lang="es-SV" sz="3600" dirty="0" smtClean="0"/>
            </a:br>
            <a:r>
              <a:rPr lang="es-SV" sz="3600" dirty="0" smtClean="0"/>
              <a:t/>
            </a:r>
            <a:br>
              <a:rPr lang="es-SV" sz="3600" dirty="0" smtClean="0"/>
            </a:br>
            <a:endParaRPr lang="es-SV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916832"/>
            <a:ext cx="3439864" cy="343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90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1556792"/>
            <a:ext cx="7437512" cy="576064"/>
          </a:xfrm>
        </p:spPr>
        <p:txBody>
          <a:bodyPr/>
          <a:lstStyle/>
          <a:p>
            <a:r>
              <a:rPr lang="es-ES" sz="2800" b="1" dirty="0"/>
              <a:t>Remisión </a:t>
            </a:r>
            <a:r>
              <a:rPr lang="es-ES" sz="2800" b="1" dirty="0" smtClean="0"/>
              <a:t>Información </a:t>
            </a:r>
            <a:r>
              <a:rPr lang="es-ES" sz="2800" b="1" dirty="0"/>
              <a:t>a </a:t>
            </a:r>
            <a:r>
              <a:rPr lang="es-ES" sz="2800" b="1" dirty="0" smtClean="0"/>
              <a:t>SSF e </a:t>
            </a:r>
            <a:r>
              <a:rPr lang="es-ES" sz="2800" b="1" dirty="0"/>
              <a:t>IGD</a:t>
            </a:r>
            <a:br>
              <a:rPr lang="es-ES" sz="2800" b="1" dirty="0"/>
            </a:br>
            <a:endParaRPr lang="es-SV" sz="28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6162815"/>
              </p:ext>
            </p:extLst>
          </p:nvPr>
        </p:nvGraphicFramePr>
        <p:xfrm>
          <a:off x="1475656" y="2348880"/>
          <a:ext cx="743751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98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146040"/>
              </p:ext>
            </p:extLst>
          </p:nvPr>
        </p:nvGraphicFramePr>
        <p:xfrm>
          <a:off x="1547664" y="1916832"/>
          <a:ext cx="732551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362604" y="1556792"/>
            <a:ext cx="76956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SV" sz="2400" b="1" dirty="0" smtClean="0">
                <a:solidFill>
                  <a:schemeClr val="tx2"/>
                </a:solidFill>
              </a:rPr>
              <a:t>Agenda</a:t>
            </a:r>
          </a:p>
          <a:p>
            <a:pPr algn="ctr"/>
            <a:r>
              <a:rPr lang="es-SV" dirty="0">
                <a:solidFill>
                  <a:schemeClr val="tx2"/>
                </a:solidFill>
              </a:rPr>
              <a:t>NORMAS TÉCNICAS PARA INFORMAR LOS DEPOSITOS GARANTIZADOS (NRSF-01)</a:t>
            </a:r>
          </a:p>
          <a:p>
            <a:pPr algn="ctr"/>
            <a:endParaRPr lang="es-SV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475656" y="1340768"/>
            <a:ext cx="7560840" cy="52565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SV" sz="2000" b="1" dirty="0" smtClean="0"/>
              <a:t>Calendarización</a:t>
            </a:r>
          </a:p>
          <a:p>
            <a:pPr marL="0" indent="0" algn="ctr">
              <a:buNone/>
            </a:pPr>
            <a:endParaRPr lang="es-SV" sz="2000" b="1" dirty="0" smtClean="0"/>
          </a:p>
          <a:p>
            <a:r>
              <a:rPr lang="es-SV" sz="1600" b="1" i="1" dirty="0" smtClean="0"/>
              <a:t>Recepción de la Información</a:t>
            </a:r>
          </a:p>
          <a:p>
            <a:pPr lvl="1"/>
            <a:r>
              <a:rPr lang="es-SV" sz="1400" dirty="0" smtClean="0"/>
              <a:t>Envíos </a:t>
            </a:r>
            <a:r>
              <a:rPr lang="es-SV" sz="1400" dirty="0"/>
              <a:t>con referencia al último día de los meses de enero, febrero y marzo de 2017, deberán continuar realizándolos de conformidad a lo establecido en las NPB4-22.</a:t>
            </a:r>
          </a:p>
          <a:p>
            <a:pPr lvl="1"/>
            <a:r>
              <a:rPr lang="es-SV" sz="1400" dirty="0"/>
              <a:t>Primer envío a través del VARE: información con referencia al último día del mes de abril/2017. (NRSF-01</a:t>
            </a:r>
            <a:r>
              <a:rPr lang="es-SV" sz="1400" dirty="0" smtClean="0"/>
              <a:t>)</a:t>
            </a:r>
          </a:p>
          <a:p>
            <a:pPr lvl="1"/>
            <a:r>
              <a:rPr lang="es-SV" sz="1400" dirty="0">
                <a:hlinkClick r:id="rId3"/>
              </a:rPr>
              <a:t>https://</a:t>
            </a:r>
            <a:r>
              <a:rPr lang="es-SV" sz="1400" dirty="0" smtClean="0">
                <a:hlinkClick r:id="rId3"/>
              </a:rPr>
              <a:t>servicios.ssf.gob.sv/vare</a:t>
            </a:r>
            <a:endParaRPr lang="es-SV" sz="1400" dirty="0" smtClean="0"/>
          </a:p>
          <a:p>
            <a:endParaRPr lang="es-SV" sz="1400" b="1" i="1" dirty="0" smtClean="0"/>
          </a:p>
          <a:p>
            <a:r>
              <a:rPr lang="es-SV" sz="1600" b="1" i="1" dirty="0" smtClean="0"/>
              <a:t>Disponibilidad </a:t>
            </a:r>
            <a:r>
              <a:rPr lang="es-SV" sz="1600" b="1" i="1" dirty="0"/>
              <a:t>para las pruebas</a:t>
            </a:r>
          </a:p>
          <a:p>
            <a:pPr lvl="1"/>
            <a:r>
              <a:rPr lang="es-SV" sz="1400" dirty="0"/>
              <a:t>Sistema validador estará disponible durante el período del 01-30 de abril/2017</a:t>
            </a:r>
            <a:r>
              <a:rPr lang="es-SV" sz="1400" dirty="0" smtClean="0"/>
              <a:t>.</a:t>
            </a:r>
          </a:p>
          <a:p>
            <a:pPr lvl="1"/>
            <a:r>
              <a:rPr lang="es-SV" sz="1400" dirty="0">
                <a:hlinkClick r:id="rId4"/>
              </a:rPr>
              <a:t>https://</a:t>
            </a:r>
            <a:r>
              <a:rPr lang="es-SV" sz="1400" dirty="0" smtClean="0">
                <a:hlinkClick r:id="rId4"/>
              </a:rPr>
              <a:t>varepruebas.ssf.gob.sv</a:t>
            </a:r>
            <a:endParaRPr lang="es-SV" sz="1400" dirty="0" smtClean="0"/>
          </a:p>
          <a:p>
            <a:endParaRPr lang="es-SV" sz="1400" dirty="0" smtClean="0"/>
          </a:p>
          <a:p>
            <a:r>
              <a:rPr lang="es-SV" sz="1600" b="1" i="1" dirty="0" smtClean="0"/>
              <a:t>Información Requerida</a:t>
            </a:r>
            <a:endParaRPr lang="es-SV" sz="1600" b="1" i="1" dirty="0" smtClean="0"/>
          </a:p>
          <a:p>
            <a:pPr lvl="1"/>
            <a:r>
              <a:rPr lang="es-SV" sz="1400" dirty="0" smtClean="0"/>
              <a:t>Nombre completo</a:t>
            </a:r>
          </a:p>
          <a:p>
            <a:pPr lvl="1"/>
            <a:r>
              <a:rPr lang="es-SV" sz="1400" dirty="0" smtClean="0"/>
              <a:t>Cargo</a:t>
            </a:r>
          </a:p>
          <a:p>
            <a:pPr lvl="1"/>
            <a:r>
              <a:rPr lang="es-SV" sz="1400" dirty="0" smtClean="0"/>
              <a:t>Correo electrónico Institucional</a:t>
            </a:r>
          </a:p>
          <a:p>
            <a:pPr lvl="1"/>
            <a:r>
              <a:rPr lang="es-SV" sz="1400" dirty="0" smtClean="0"/>
              <a:t>Teléfono</a:t>
            </a:r>
          </a:p>
          <a:p>
            <a:pPr lvl="1"/>
            <a:r>
              <a:rPr lang="es-SV" sz="1400" dirty="0" smtClean="0"/>
              <a:t>Validador</a:t>
            </a:r>
          </a:p>
          <a:p>
            <a:pPr marL="457200" lvl="1" indent="0">
              <a:buNone/>
            </a:pPr>
            <a:endParaRPr lang="es-SV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1672957"/>
            <a:ext cx="7250662" cy="1112221"/>
          </a:xfrm>
        </p:spPr>
        <p:txBody>
          <a:bodyPr>
            <a:normAutofit/>
          </a:bodyPr>
          <a:lstStyle/>
          <a:p>
            <a:r>
              <a:rPr lang="es-SV" dirty="0" smtClean="0"/>
              <a:t>Contactos</a:t>
            </a:r>
            <a:endParaRPr lang="es-SV" dirty="0"/>
          </a:p>
        </p:txBody>
      </p:sp>
      <p:pic>
        <p:nvPicPr>
          <p:cNvPr id="4" name="Picture 7" descr="j043394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50" y="2751069"/>
            <a:ext cx="1150937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j043394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49" y="4263237"/>
            <a:ext cx="1150938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598586" y="2941866"/>
            <a:ext cx="602550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1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dirty="0" smtClean="0"/>
              <a:t>Antonia Maria Caballero de Simán</a:t>
            </a:r>
          </a:p>
          <a:p>
            <a:pPr lvl="1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dirty="0" smtClean="0"/>
              <a:t>Jefe de Resolución Bancaria</a:t>
            </a:r>
          </a:p>
          <a:p>
            <a:pPr lvl="1">
              <a:buFont typeface="Courier New" pitchFamily="49" charset="0"/>
              <a:buNone/>
              <a:tabLst>
                <a:tab pos="914400" algn="l"/>
              </a:tabLst>
            </a:pPr>
            <a:r>
              <a:rPr lang="es-ES" u="sng" dirty="0">
                <a:hlinkClick r:id="rId4"/>
              </a:rPr>
              <a:t>acaballero@igd.gob.sv</a:t>
            </a:r>
            <a:endParaRPr lang="es-ES_tradnl" dirty="0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574299" y="4336237"/>
            <a:ext cx="60497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1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dirty="0" smtClean="0"/>
              <a:t>Karla Zelaya</a:t>
            </a:r>
          </a:p>
          <a:p>
            <a:pPr lvl="1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dirty="0" smtClean="0"/>
              <a:t>Jefe de Central de Información</a:t>
            </a:r>
          </a:p>
          <a:p>
            <a:pPr lvl="1">
              <a:buFont typeface="Courier New" pitchFamily="49" charset="0"/>
              <a:buNone/>
              <a:tabLst>
                <a:tab pos="914400" algn="l"/>
              </a:tabLst>
            </a:pPr>
            <a:r>
              <a:rPr lang="es-ES_tradnl" dirty="0" smtClean="0">
                <a:hlinkClick r:id="rId5"/>
              </a:rPr>
              <a:t>kzelaya@ssf.gob.sv</a:t>
            </a:r>
            <a:endParaRPr lang="es-ES_tradnl" dirty="0" smtClean="0"/>
          </a:p>
          <a:p>
            <a:pPr lvl="1">
              <a:buFont typeface="Courier New" pitchFamily="49" charset="0"/>
              <a:buNone/>
              <a:tabLst>
                <a:tab pos="914400" algn="l"/>
              </a:tabLst>
            </a:pP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1672957"/>
            <a:ext cx="7250662" cy="1112221"/>
          </a:xfrm>
        </p:spPr>
        <p:txBody>
          <a:bodyPr>
            <a:normAutofit/>
          </a:bodyPr>
          <a:lstStyle/>
          <a:p>
            <a:r>
              <a:rPr lang="es-SV" dirty="0" smtClean="0"/>
              <a:t>Preguntas</a:t>
            </a:r>
            <a:endParaRPr lang="es-SV" dirty="0"/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1115616" cy="1115616"/>
          </a:xfrm>
          <a:prstGeom prst="rect">
            <a:avLst/>
          </a:prstGeom>
        </p:spPr>
      </p:pic>
      <p:pic>
        <p:nvPicPr>
          <p:cNvPr id="8" name="3 Marcador de contenido" descr="MH900078711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28259" r="22892"/>
          <a:stretch/>
        </p:blipFill>
        <p:spPr>
          <a:xfrm>
            <a:off x="4416910" y="2564904"/>
            <a:ext cx="1512169" cy="3095625"/>
          </a:xfrm>
        </p:spPr>
      </p:pic>
    </p:spTree>
    <p:extLst>
      <p:ext uri="{BB962C8B-B14F-4D97-AF65-F5344CB8AC3E}">
        <p14:creationId xmlns:p14="http://schemas.microsoft.com/office/powerpoint/2010/main" val="87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1484784"/>
            <a:ext cx="5832648" cy="720079"/>
          </a:xfrm>
        </p:spPr>
        <p:txBody>
          <a:bodyPr>
            <a:normAutofit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Wingdings" pitchFamily="2" charset="2"/>
              <a:buChar char="Ø"/>
            </a:pPr>
            <a:endParaRPr lang="es-SV" sz="3000" dirty="0" smtClean="0"/>
          </a:p>
          <a:p>
            <a:pPr lvl="1" algn="just"/>
            <a:endParaRPr lang="es-HN" sz="2400" dirty="0" smtClean="0"/>
          </a:p>
          <a:p>
            <a:pPr lvl="1" algn="just"/>
            <a:endParaRPr lang="es-HN" sz="2400" dirty="0" smtClean="0"/>
          </a:p>
          <a:p>
            <a:pPr lvl="1" algn="just">
              <a:buNone/>
            </a:pPr>
            <a:endParaRPr lang="es-HN" sz="2400" dirty="0" smtClean="0"/>
          </a:p>
          <a:p>
            <a:pPr lvl="1" algn="just"/>
            <a:endParaRPr lang="es-HN" sz="2400" dirty="0" smtClean="0"/>
          </a:p>
          <a:p>
            <a:pPr lvl="1" algn="just"/>
            <a:endParaRPr lang="es-HN" sz="2400" dirty="0" smtClean="0"/>
          </a:p>
          <a:p>
            <a:pPr lvl="1" algn="just"/>
            <a:endParaRPr lang="es-SV" sz="2900" dirty="0" smtClean="0"/>
          </a:p>
          <a:p>
            <a:pPr lvl="1"/>
            <a:endParaRPr lang="es-SV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624301"/>
              </p:ext>
            </p:extLst>
          </p:nvPr>
        </p:nvGraphicFramePr>
        <p:xfrm>
          <a:off x="1763688" y="1772816"/>
          <a:ext cx="6984776" cy="4670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429"/>
                <a:gridCol w="5424347"/>
              </a:tblGrid>
              <a:tr h="5025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SV" sz="1400" b="0" dirty="0" smtClean="0">
                          <a:solidFill>
                            <a:schemeClr val="bg1"/>
                          </a:solidFill>
                          <a:latin typeface="Arial Black" pitchFamily="34" charset="0"/>
                          <a:ea typeface="Times New Roman"/>
                        </a:rPr>
                        <a:t>Archivo de Datos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SV" sz="1400" b="0" dirty="0">
                        <a:solidFill>
                          <a:schemeClr val="bg1"/>
                        </a:solidFill>
                        <a:latin typeface="Arial Black" pitchFamily="34" charset="0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400" b="0" i="0" u="none" strike="noStrike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Descripción</a:t>
                      </a:r>
                    </a:p>
                    <a:p>
                      <a:pPr algn="ctr" fontAlgn="b"/>
                      <a:endParaRPr lang="es-SV" sz="1400" b="0" i="0" u="none" strike="noStrike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/>
                </a:tc>
              </a:tr>
              <a:tr h="512048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 smtClean="0">
                          <a:latin typeface="Arial"/>
                        </a:rPr>
                        <a:t>anexo1.xml</a:t>
                      </a:r>
                      <a:endParaRPr lang="es-SV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Contiene información general de los depósitos garantizados y no garantizados.</a:t>
                      </a:r>
                      <a:endParaRPr lang="es-SV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02594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 smtClean="0">
                          <a:latin typeface="Arial"/>
                        </a:rPr>
                        <a:t>anexo2.xml</a:t>
                      </a:r>
                      <a:endParaRPr lang="es-SV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Detalla cada una de los rubros que conforman los diferentes tipos de depósitos no garantizados por ley.</a:t>
                      </a:r>
                      <a:endParaRPr lang="es-SV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02594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 smtClean="0">
                          <a:latin typeface="Arial"/>
                        </a:rPr>
                        <a:t>anexo3.xml</a:t>
                      </a:r>
                      <a:endParaRPr lang="es-SV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Detalla información de los depósitos </a:t>
                      </a:r>
                      <a:r>
                        <a:rPr lang="es-SV" sz="1400" strike="sng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garantizados</a:t>
                      </a:r>
                      <a:r>
                        <a:rPr lang="es-SV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según el tipo de persona, tipo de depósito y el monto del mismo.</a:t>
                      </a:r>
                      <a:endParaRPr lang="es-SV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02594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 smtClean="0">
                          <a:latin typeface="Arial"/>
                        </a:rPr>
                        <a:t>anexo4.xml</a:t>
                      </a:r>
                      <a:endParaRPr lang="es-SV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 información de los depósitos</a:t>
                      </a:r>
                      <a:r>
                        <a:rPr lang="es-SV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400" strike="sng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garantizados</a:t>
                      </a:r>
                      <a:r>
                        <a:rPr lang="es-SV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SV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 montos.</a:t>
                      </a:r>
                      <a:endParaRPr lang="es-SV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02594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 smtClean="0">
                          <a:latin typeface="Arial"/>
                        </a:rPr>
                        <a:t>anexo5.xml</a:t>
                      </a:r>
                      <a:endParaRPr lang="es-SV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 información de los depósitos a plazo clasificados por días de vencimiento.</a:t>
                      </a:r>
                      <a:endParaRPr lang="es-SV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02594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 smtClean="0">
                          <a:latin typeface="Arial"/>
                        </a:rPr>
                        <a:t>anexo6.xml</a:t>
                      </a:r>
                      <a:endParaRPr lang="es-SV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 un informe de concentración de depósitos por cliente y determinarse los 100 mayores depositantes.</a:t>
                      </a:r>
                      <a:endParaRPr lang="es-SV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02594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 smtClean="0">
                          <a:latin typeface="Arial"/>
                        </a:rPr>
                        <a:t>anexo7.xml</a:t>
                      </a:r>
                      <a:endParaRPr lang="es-SV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 estadísticas globales sobre los depositantes y sus cuentas</a:t>
                      </a:r>
                      <a:endParaRPr lang="es-SV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02594">
                <a:tc>
                  <a:txBody>
                    <a:bodyPr/>
                    <a:lstStyle/>
                    <a:p>
                      <a:pPr algn="l" fontAlgn="b"/>
                      <a:r>
                        <a:rPr lang="es-SV" sz="1400" b="0" i="0" u="none" strike="noStrike" dirty="0" smtClean="0">
                          <a:latin typeface="Arial"/>
                        </a:rPr>
                        <a:t>anexo8.xml</a:t>
                      </a:r>
                      <a:endParaRPr lang="es-SV" sz="1400" b="0" i="0" u="none" strike="noStrike" dirty="0"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just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Detalla información de los depósitos en moneda extranjera y su equivalente en Dólares de los Estados Unidos de América</a:t>
                      </a:r>
                      <a:endParaRPr lang="es-SV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9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91680" y="1499777"/>
            <a:ext cx="3168352" cy="36004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s-HN" sz="2000" b="1" dirty="0" smtClean="0"/>
              <a:t>anexo1.xml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s-HN" sz="2000" b="1" dirty="0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s-HN" sz="2800" dirty="0" smtClean="0"/>
          </a:p>
          <a:p>
            <a:pPr lvl="1" algn="just"/>
            <a:endParaRPr lang="es-HN" sz="2400" dirty="0" smtClean="0"/>
          </a:p>
          <a:p>
            <a:pPr marL="457200" lvl="1" indent="0" algn="just">
              <a:buNone/>
            </a:pPr>
            <a:endParaRPr lang="es-SV" sz="2900" dirty="0" smtClean="0"/>
          </a:p>
          <a:p>
            <a:pPr marL="457200" lvl="1" indent="0">
              <a:buNone/>
            </a:pPr>
            <a:endParaRPr lang="es-SV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73738"/>
              </p:ext>
            </p:extLst>
          </p:nvPr>
        </p:nvGraphicFramePr>
        <p:xfrm>
          <a:off x="1691680" y="1968575"/>
          <a:ext cx="7200801" cy="1855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909"/>
                <a:gridCol w="1491640"/>
                <a:gridCol w="596656"/>
                <a:gridCol w="745820"/>
                <a:gridCol w="969566"/>
                <a:gridCol w="3024210"/>
              </a:tblGrid>
              <a:tr h="440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No.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92" marR="17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Nombre de la columna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92" marR="17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>
                          <a:effectLst/>
                        </a:rPr>
                        <a:t>Tipo</a:t>
                      </a:r>
                      <a:endParaRPr lang="es-S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92" marR="17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>
                          <a:effectLst/>
                        </a:rPr>
                        <a:t>Longitud</a:t>
                      </a:r>
                      <a:endParaRPr lang="es-S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92" marR="17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>
                          <a:effectLst/>
                        </a:rPr>
                        <a:t>Decimales</a:t>
                      </a:r>
                      <a:endParaRPr lang="es-S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92" marR="17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>
                          <a:effectLst/>
                        </a:rPr>
                        <a:t>Descripción</a:t>
                      </a:r>
                      <a:endParaRPr lang="es-S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92" marR="17992" marT="0" marB="0" anchor="ctr"/>
                </a:tc>
              </a:tr>
              <a:tr h="25178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es-S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clase_deposito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XsInt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s-SV" sz="2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Clase del depósito de acuerdo a Tabla 1. 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178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tipo_cuenta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XsInt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s-SV" sz="2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 de cuenta de depósitos de acuerdo a Tabla 2.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178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monto_deposito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XsDecimal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Monto de los depósitos.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178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1.4.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cantidad_cuenta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XsInt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s-SV" sz="2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cuentas.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178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1.5.</a:t>
                      </a:r>
                      <a:endParaRPr lang="es-SV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cantidad_depositante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XsInt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s-SV" sz="2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personas que son depositantes.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015711"/>
              </p:ext>
            </p:extLst>
          </p:nvPr>
        </p:nvGraphicFramePr>
        <p:xfrm>
          <a:off x="1717363" y="4725144"/>
          <a:ext cx="2808312" cy="1296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2088"/>
                <a:gridCol w="2016224"/>
              </a:tblGrid>
              <a:tr h="401665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Código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Descripción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723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Garantizados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723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No garantizados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2 Marcador de contenido"/>
          <p:cNvSpPr txBox="1">
            <a:spLocks/>
          </p:cNvSpPr>
          <p:nvPr/>
        </p:nvSpPr>
        <p:spPr>
          <a:xfrm>
            <a:off x="1713878" y="4365104"/>
            <a:ext cx="3168352" cy="3600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r>
              <a:rPr lang="es-HN" sz="2000" b="1" dirty="0" smtClean="0"/>
              <a:t>Tabla 1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endParaRPr lang="es-HN" sz="2000" b="1" dirty="0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endParaRPr lang="es-HN" sz="2800" dirty="0" smtClean="0"/>
          </a:p>
          <a:p>
            <a:pPr lvl="1" algn="just"/>
            <a:endParaRPr lang="es-HN" sz="2400" dirty="0" smtClean="0"/>
          </a:p>
          <a:p>
            <a:pPr marL="457200" lvl="1" indent="0" algn="just">
              <a:buFont typeface="Arial" pitchFamily="34" charset="0"/>
              <a:buNone/>
            </a:pPr>
            <a:endParaRPr lang="es-SV" sz="2900" dirty="0" smtClean="0"/>
          </a:p>
          <a:p>
            <a:pPr marL="457200" lvl="1" indent="0">
              <a:buFont typeface="Arial" pitchFamily="34" charset="0"/>
              <a:buNone/>
            </a:pPr>
            <a:endParaRPr lang="es-SV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791871"/>
              </p:ext>
            </p:extLst>
          </p:nvPr>
        </p:nvGraphicFramePr>
        <p:xfrm>
          <a:off x="5148064" y="4749499"/>
          <a:ext cx="3312368" cy="1349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3049"/>
                <a:gridCol w="2409319"/>
              </a:tblGrid>
              <a:tr h="263677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Código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Descripción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713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Cuentas corrientes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713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Cuentas de Ahorro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713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Depósitos a Plazo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713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Varios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713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Total</a:t>
                      </a:r>
                      <a:endParaRPr lang="es-S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2 Marcador de contenido"/>
          <p:cNvSpPr txBox="1">
            <a:spLocks/>
          </p:cNvSpPr>
          <p:nvPr/>
        </p:nvSpPr>
        <p:spPr>
          <a:xfrm>
            <a:off x="5148064" y="4365104"/>
            <a:ext cx="3168352" cy="3600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r>
              <a:rPr lang="es-HN" sz="2000" b="1" dirty="0" smtClean="0"/>
              <a:t>Tabla 2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endParaRPr lang="es-HN" sz="2000" b="1" dirty="0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endParaRPr lang="es-HN" sz="2800" dirty="0" smtClean="0"/>
          </a:p>
          <a:p>
            <a:pPr lvl="1" algn="just"/>
            <a:endParaRPr lang="es-HN" sz="2400" dirty="0" smtClean="0"/>
          </a:p>
          <a:p>
            <a:pPr marL="457200" lvl="1" indent="0" algn="just">
              <a:buFont typeface="Arial" pitchFamily="34" charset="0"/>
              <a:buNone/>
            </a:pPr>
            <a:endParaRPr lang="es-SV" sz="2900" dirty="0" smtClean="0"/>
          </a:p>
          <a:p>
            <a:pPr marL="457200" lvl="1" indent="0">
              <a:buFont typeface="Arial" pitchFamily="34" charset="0"/>
              <a:buNone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02851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348880"/>
            <a:ext cx="7850321" cy="3730313"/>
          </a:xfrm>
          <a:prstGeom prst="rect">
            <a:avLst/>
          </a:prstGeo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1619672" y="1772816"/>
            <a:ext cx="3168352" cy="3600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r>
              <a:rPr lang="es-HN" sz="2000" b="1" smtClean="0"/>
              <a:t>anexo1.xml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endParaRPr lang="es-HN" sz="2000" b="1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endParaRPr lang="es-HN" sz="2800" smtClean="0"/>
          </a:p>
          <a:p>
            <a:pPr lvl="1" algn="just"/>
            <a:endParaRPr lang="es-HN" sz="2400" smtClean="0"/>
          </a:p>
          <a:p>
            <a:pPr marL="457200" lvl="1" indent="0" algn="just">
              <a:buFont typeface="Arial" pitchFamily="34" charset="0"/>
              <a:buNone/>
            </a:pPr>
            <a:endParaRPr lang="es-SV" sz="2900" smtClean="0"/>
          </a:p>
          <a:p>
            <a:pPr marL="457200" lvl="1" indent="0">
              <a:buFont typeface="Arial" pitchFamily="34" charset="0"/>
              <a:buNone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16504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 txBox="1">
            <a:spLocks/>
          </p:cNvSpPr>
          <p:nvPr/>
        </p:nvSpPr>
        <p:spPr>
          <a:xfrm>
            <a:off x="1547664" y="1556792"/>
            <a:ext cx="3168352" cy="3600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r>
              <a:rPr lang="es-HN" sz="2000" b="1" dirty="0" smtClean="0"/>
              <a:t>anexo2.xml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endParaRPr lang="es-HN" sz="2000" b="1" dirty="0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endParaRPr lang="es-HN" sz="2800" dirty="0" smtClean="0"/>
          </a:p>
          <a:p>
            <a:pPr lvl="1" algn="just"/>
            <a:endParaRPr lang="es-HN" sz="2400" dirty="0" smtClean="0"/>
          </a:p>
          <a:p>
            <a:pPr marL="457200" lvl="1" indent="0" algn="just">
              <a:buFont typeface="Arial" pitchFamily="34" charset="0"/>
              <a:buNone/>
            </a:pPr>
            <a:endParaRPr lang="es-SV" sz="2900" dirty="0" smtClean="0"/>
          </a:p>
          <a:p>
            <a:pPr marL="457200" lvl="1" indent="0">
              <a:buFont typeface="Arial" pitchFamily="34" charset="0"/>
              <a:buNone/>
            </a:pPr>
            <a:endParaRPr lang="es-SV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586032"/>
              </p:ext>
            </p:extLst>
          </p:nvPr>
        </p:nvGraphicFramePr>
        <p:xfrm>
          <a:off x="1619672" y="2060848"/>
          <a:ext cx="7200801" cy="1910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7"/>
                <a:gridCol w="1062165"/>
                <a:gridCol w="969566"/>
                <a:gridCol w="745820"/>
                <a:gridCol w="894984"/>
                <a:gridCol w="3024209"/>
              </a:tblGrid>
              <a:tr h="200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No.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92" marR="17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Nombre de la columna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92" marR="17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Tipo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92" marR="17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>
                          <a:effectLst/>
                        </a:rPr>
                        <a:t>Longitud</a:t>
                      </a:r>
                      <a:endParaRPr lang="es-S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92" marR="17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>
                          <a:effectLst/>
                        </a:rPr>
                        <a:t>Decimales</a:t>
                      </a:r>
                      <a:endParaRPr lang="es-S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92" marR="1799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>
                          <a:effectLst/>
                        </a:rPr>
                        <a:t>Descripción</a:t>
                      </a:r>
                      <a:endParaRPr lang="es-S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992" marR="17992" marT="0" marB="0" anchor="ctr"/>
                </a:tc>
              </a:tr>
              <a:tr h="20045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tipo_cuenta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XsInt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s-SV" sz="2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 de cuenta de depósitos de acuerdo a Tabla 2.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45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2.2.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tipo_deposito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XsInt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s-SV" sz="2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 de depósito de acuerdo a Tabla 3 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45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2.3.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monto_deposito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XsDecimal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Monto de los depósitos.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45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2.4.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cantidad_cuenta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XsInt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s-SV" sz="2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cuentas.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045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2.5.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cantidad_depositante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XsInt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s-SV" sz="2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personas que son depositantes.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916840"/>
              </p:ext>
            </p:extLst>
          </p:nvPr>
        </p:nvGraphicFramePr>
        <p:xfrm>
          <a:off x="1619672" y="4581128"/>
          <a:ext cx="6912768" cy="1728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/>
                <a:gridCol w="6048672"/>
              </a:tblGrid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Código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Descripción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3623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De otros bancos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3623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Sociedades del mismo conglomerado o grupo 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3623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Relacionados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523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Patrimonios administrados por terceros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Personas a quienes se les haya  demostrado judicialmente relacionadas con el lavado de dinero y otros activos o con financiamiento al terrorismo.</a:t>
                      </a:r>
                      <a:endParaRPr lang="es-S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09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67418" y="1623987"/>
            <a:ext cx="3168352" cy="36004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s-HN" sz="2000" b="1" dirty="0" smtClean="0"/>
              <a:t>anexo3.xml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s-HN" sz="2000" b="1" dirty="0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s-HN" sz="2800" dirty="0" smtClean="0"/>
          </a:p>
          <a:p>
            <a:pPr lvl="1" algn="just"/>
            <a:endParaRPr lang="es-HN" sz="2400" dirty="0" smtClean="0"/>
          </a:p>
          <a:p>
            <a:pPr lvl="1" algn="just"/>
            <a:endParaRPr lang="es-HN" sz="2400" dirty="0" smtClean="0"/>
          </a:p>
          <a:p>
            <a:pPr marL="457200" lvl="1" indent="0" algn="just">
              <a:buNone/>
            </a:pPr>
            <a:endParaRPr lang="es-SV" sz="2900" dirty="0" smtClean="0"/>
          </a:p>
          <a:p>
            <a:pPr lvl="1"/>
            <a:endParaRPr lang="es-SV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213753"/>
              </p:ext>
            </p:extLst>
          </p:nvPr>
        </p:nvGraphicFramePr>
        <p:xfrm>
          <a:off x="1619672" y="2040632"/>
          <a:ext cx="7272808" cy="1838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313"/>
                <a:gridCol w="1198704"/>
                <a:gridCol w="727281"/>
                <a:gridCol w="727281"/>
                <a:gridCol w="905861"/>
                <a:gridCol w="3312368"/>
              </a:tblGrid>
              <a:tr h="239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No.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Nombre de la columna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Tipo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Longitud 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Decimales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Descripción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</a:tr>
              <a:tr h="216914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3.1.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tipo_cuenta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XsInt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s-SV" sz="2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 de cuenta de depósitos de acuerdo a Tabla 2.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6914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3.2.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codigo_monto_deposito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XsInt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s-SV" sz="2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Código del monto de los depósitos de acuerdo a Tabla 4 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6914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3.2.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tipo_persona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XsInt</a:t>
                      </a: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s-SV" sz="2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 de persona de acuerdo a Tabla 5.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6914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3.4.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cantidad_cuenta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XsInt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s-SV" sz="2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cuentas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6914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3.5.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saldo_deposito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XsDecimal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Saldo de los depósitos.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461498"/>
              </p:ext>
            </p:extLst>
          </p:nvPr>
        </p:nvGraphicFramePr>
        <p:xfrm>
          <a:off x="1667418" y="4365101"/>
          <a:ext cx="3337124" cy="2376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5097"/>
                <a:gridCol w="2662027"/>
              </a:tblGrid>
              <a:tr h="18760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Código</a:t>
                      </a:r>
                      <a:endParaRPr lang="es-S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Descripción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86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0.00 a 1,000.00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86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1,000.01 a 5,000.00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86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5,000.01 a Límite de Garantía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86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4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Límite de Garantía a 50,000.00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86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50,000.01 a 75,000.00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86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6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75,000.01 a 100,000.00</a:t>
                      </a:r>
                      <a:endParaRPr lang="es-S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86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7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100,000.01 a 500,000.00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86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8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500,000.01 a 1,000,000.00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86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9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Más de 1 millón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886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10</a:t>
                      </a:r>
                      <a:endParaRPr lang="es-SV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Total</a:t>
                      </a:r>
                      <a:endParaRPr lang="es-SV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2 Marcador de contenido"/>
          <p:cNvSpPr txBox="1">
            <a:spLocks/>
          </p:cNvSpPr>
          <p:nvPr/>
        </p:nvSpPr>
        <p:spPr>
          <a:xfrm>
            <a:off x="1656170" y="4020022"/>
            <a:ext cx="3168352" cy="3600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r>
              <a:rPr lang="es-HN" sz="2000" b="1" dirty="0" smtClean="0"/>
              <a:t>Tabla 4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endParaRPr lang="es-HN" sz="2000" b="1" dirty="0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endParaRPr lang="es-HN" sz="2800" dirty="0" smtClean="0"/>
          </a:p>
          <a:p>
            <a:pPr lvl="1" algn="just"/>
            <a:endParaRPr lang="es-HN" sz="2400" dirty="0" smtClean="0"/>
          </a:p>
          <a:p>
            <a:pPr lvl="1" algn="just"/>
            <a:endParaRPr lang="es-HN" sz="2400" dirty="0" smtClean="0"/>
          </a:p>
          <a:p>
            <a:pPr marL="457200" lvl="1" indent="0" algn="just">
              <a:buFont typeface="Arial" pitchFamily="34" charset="0"/>
              <a:buNone/>
            </a:pPr>
            <a:endParaRPr lang="es-SV" sz="2900" dirty="0" smtClean="0"/>
          </a:p>
          <a:p>
            <a:pPr lvl="1"/>
            <a:endParaRPr lang="es-SV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5076056" y="4060188"/>
            <a:ext cx="3168352" cy="3600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r>
              <a:rPr lang="es-HN" sz="2000" b="1" dirty="0" smtClean="0"/>
              <a:t>Tabla 5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endParaRPr lang="es-HN" sz="2000" b="1" dirty="0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endParaRPr lang="es-HN" sz="2800" dirty="0" smtClean="0"/>
          </a:p>
          <a:p>
            <a:pPr lvl="1" algn="just"/>
            <a:endParaRPr lang="es-HN" sz="2400" dirty="0" smtClean="0"/>
          </a:p>
          <a:p>
            <a:pPr lvl="1" algn="just"/>
            <a:endParaRPr lang="es-HN" sz="2400" dirty="0" smtClean="0"/>
          </a:p>
          <a:p>
            <a:pPr marL="457200" lvl="1" indent="0" algn="just">
              <a:buFont typeface="Arial" pitchFamily="34" charset="0"/>
              <a:buNone/>
            </a:pPr>
            <a:endParaRPr lang="es-SV" sz="2900" dirty="0" smtClean="0"/>
          </a:p>
          <a:p>
            <a:pPr lvl="1"/>
            <a:endParaRPr lang="es-SV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773677"/>
              </p:ext>
            </p:extLst>
          </p:nvPr>
        </p:nvGraphicFramePr>
        <p:xfrm>
          <a:off x="5256076" y="4380062"/>
          <a:ext cx="2988332" cy="1385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8092"/>
                <a:gridCol w="2160240"/>
              </a:tblGrid>
              <a:tr h="503468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Código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Descripción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3856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Natural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3856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Jurídica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3856"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3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Jurídica pública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3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1475656" y="1484784"/>
            <a:ext cx="3168352" cy="3600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r>
              <a:rPr lang="es-HN" sz="2000" b="1" dirty="0" smtClean="0"/>
              <a:t>Anexo 4.xml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endParaRPr lang="es-HN" sz="2000" b="1" dirty="0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endParaRPr lang="es-HN" sz="2800" dirty="0" smtClean="0"/>
          </a:p>
          <a:p>
            <a:pPr lvl="1" algn="just"/>
            <a:endParaRPr lang="es-HN" sz="2400" dirty="0" smtClean="0"/>
          </a:p>
          <a:p>
            <a:pPr lvl="1" algn="just"/>
            <a:endParaRPr lang="es-HN" sz="2400" dirty="0" smtClean="0"/>
          </a:p>
          <a:p>
            <a:pPr lvl="1" algn="just"/>
            <a:endParaRPr lang="es-SV" sz="2900" dirty="0" smtClean="0"/>
          </a:p>
          <a:p>
            <a:pPr lvl="1"/>
            <a:endParaRPr lang="es-SV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851292"/>
              </p:ext>
            </p:extLst>
          </p:nvPr>
        </p:nvGraphicFramePr>
        <p:xfrm>
          <a:off x="1547664" y="1844824"/>
          <a:ext cx="7272808" cy="2076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313"/>
                <a:gridCol w="1374299"/>
                <a:gridCol w="480759"/>
                <a:gridCol w="839973"/>
                <a:gridCol w="864096"/>
                <a:gridCol w="3312368"/>
              </a:tblGrid>
              <a:tr h="398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No.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>
                          <a:effectLst/>
                        </a:rPr>
                        <a:t>Nombre de la columna</a:t>
                      </a:r>
                      <a:endParaRPr lang="es-S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>
                          <a:effectLst/>
                        </a:rPr>
                        <a:t>Tipo</a:t>
                      </a:r>
                      <a:endParaRPr lang="es-S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>
                          <a:effectLst/>
                        </a:rPr>
                        <a:t>Longitud </a:t>
                      </a:r>
                      <a:endParaRPr lang="es-S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Decimales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>
                          <a:effectLst/>
                        </a:rPr>
                        <a:t>Descripción</a:t>
                      </a:r>
                      <a:endParaRPr lang="es-S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</a:tr>
              <a:tr h="35988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4.1.</a:t>
                      </a:r>
                      <a:endParaRPr lang="es-S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codigo_monto_deposito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XsInt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s-SV" sz="2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Código del monto de los depósitos de acuerdo a Tabla 4 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988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</a:t>
                      </a:r>
                      <a:endParaRPr lang="es-S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cantidad_depositante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XsInt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s-SV" sz="2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personas que son depositantes.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9889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es-S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cantidad_cuenta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XsInt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s-SV" sz="2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cuentas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5704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4.4.</a:t>
                      </a:r>
                      <a:endParaRPr lang="es-SV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saldo_deposito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XsDecimal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 captado de depósito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33788" y="3571516"/>
            <a:ext cx="290056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0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1383424"/>
            <a:ext cx="3168352" cy="36004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s-HN" sz="2000" b="1" dirty="0" smtClean="0"/>
              <a:t>anexo5.xml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s-HN" sz="2000" b="1" dirty="0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s-HN" sz="2800" dirty="0" smtClean="0"/>
          </a:p>
          <a:p>
            <a:pPr lvl="1" algn="just"/>
            <a:endParaRPr lang="es-HN" sz="2400" dirty="0" smtClean="0"/>
          </a:p>
          <a:p>
            <a:pPr lvl="1" algn="just"/>
            <a:endParaRPr lang="es-HN" sz="2400" dirty="0" smtClean="0"/>
          </a:p>
          <a:p>
            <a:pPr marL="457200" lvl="1" indent="0" algn="just">
              <a:buNone/>
            </a:pPr>
            <a:endParaRPr lang="es-SV" sz="2900" dirty="0" smtClean="0"/>
          </a:p>
          <a:p>
            <a:pPr lvl="1"/>
            <a:endParaRPr lang="es-SV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42990"/>
              </p:ext>
            </p:extLst>
          </p:nvPr>
        </p:nvGraphicFramePr>
        <p:xfrm>
          <a:off x="1497778" y="1763507"/>
          <a:ext cx="7369437" cy="2205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645"/>
                <a:gridCol w="1392559"/>
                <a:gridCol w="487146"/>
                <a:gridCol w="715864"/>
                <a:gridCol w="864096"/>
                <a:gridCol w="3503127"/>
              </a:tblGrid>
              <a:tr h="511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No.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Nombre de la columna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Tipo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Longitud 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Decimales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400" dirty="0">
                          <a:effectLst/>
                        </a:rPr>
                        <a:t>Descripción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24" marR="15124" marT="0" marB="0" anchor="ctr"/>
                </a:tc>
              </a:tr>
              <a:tr h="38452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5.1.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codigo_dias_vencimiento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XsInt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s-SV" sz="2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Código de número días faltantes para el vencimiento de acuerdo a Tabla 6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0322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saldo_deposito_vencimiento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XsDecimal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Saldo de depósito al vencimiento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452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5.3.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cantidad_cuenta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XsInt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s-SV" sz="2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cuentas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4526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5.4.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cantidad_depositante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XsInt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endParaRPr lang="es-SV" sz="2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personas que son depositantes.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785329"/>
              </p:ext>
            </p:extLst>
          </p:nvPr>
        </p:nvGraphicFramePr>
        <p:xfrm>
          <a:off x="1509102" y="4581128"/>
          <a:ext cx="3506270" cy="2016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"/>
                <a:gridCol w="2786190"/>
              </a:tblGrid>
              <a:tr h="535034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Código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Descripción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159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0 a 30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159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2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31 a 60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159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3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61 a 90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159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4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91 a 180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159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5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181 a 360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159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6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Más de 360 días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1599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7</a:t>
                      </a:r>
                      <a:endParaRPr lang="es-SV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Total</a:t>
                      </a:r>
                      <a:endParaRPr lang="es-SV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2 Marcador de contenido"/>
          <p:cNvSpPr txBox="1">
            <a:spLocks/>
          </p:cNvSpPr>
          <p:nvPr/>
        </p:nvSpPr>
        <p:spPr>
          <a:xfrm>
            <a:off x="1475656" y="4095124"/>
            <a:ext cx="3168352" cy="3600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r>
              <a:rPr lang="es-HN" sz="2000" b="1" dirty="0" smtClean="0"/>
              <a:t>Tabla 6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endParaRPr lang="es-HN" sz="2000" b="1" dirty="0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None/>
            </a:pPr>
            <a:endParaRPr lang="es-HN" sz="2800" dirty="0" smtClean="0"/>
          </a:p>
          <a:p>
            <a:pPr lvl="1" algn="just"/>
            <a:endParaRPr lang="es-HN" sz="2400" dirty="0" smtClean="0"/>
          </a:p>
          <a:p>
            <a:pPr lvl="1" algn="just"/>
            <a:endParaRPr lang="es-HN" sz="2400" dirty="0" smtClean="0"/>
          </a:p>
          <a:p>
            <a:pPr marL="457200" lvl="1" indent="0" algn="just">
              <a:buFont typeface="Arial" pitchFamily="34" charset="0"/>
              <a:buNone/>
            </a:pPr>
            <a:endParaRPr lang="es-SV" sz="2900" dirty="0" smtClean="0"/>
          </a:p>
          <a:p>
            <a:pPr lvl="1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209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%20base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9D0A358BDC6A458C344A5FC27A3983" ma:contentTypeVersion="0" ma:contentTypeDescription="Create a new document." ma:contentTypeScope="" ma:versionID="5900ab035ed9328abf907b41efa9e49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757264-A8EA-4460-AAC5-7ED0660025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D304DA0-AF90-4CB9-9D4B-D18E8758150E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AD38B58-A770-4EB9-AD60-FFD7E04DAB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plantillaSSF</Template>
  <TotalTime>2881</TotalTime>
  <Words>1286</Words>
  <Application>Microsoft Office PowerPoint</Application>
  <PresentationFormat>Presentación en pantalla (4:3)</PresentationFormat>
  <Paragraphs>544</Paragraphs>
  <Slides>22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Arial Narrow</vt:lpstr>
      <vt:lpstr>Calibri</vt:lpstr>
      <vt:lpstr>Courier New</vt:lpstr>
      <vt:lpstr>Times New Roman</vt:lpstr>
      <vt:lpstr>Wingdings</vt:lpstr>
      <vt:lpstr>Presentación%20base[1]</vt:lpstr>
      <vt:lpstr>Sistema Único de Validación y Envío de Información de los  Depósitos Garantizados  VARE - DEGA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</vt:lpstr>
      <vt:lpstr>Remisión Información a SSF e IGD </vt:lpstr>
      <vt:lpstr>Presentación de PowerPoint</vt:lpstr>
      <vt:lpstr>Contactos</vt:lpstr>
      <vt:lpstr>Preguntas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 Instituciones</dc:title>
  <dc:creator>elna</dc:creator>
  <cp:lastModifiedBy>Jacqueline Guadalupe Martinez</cp:lastModifiedBy>
  <cp:revision>437</cp:revision>
  <dcterms:created xsi:type="dcterms:W3CDTF">2010-06-18T17:57:04Z</dcterms:created>
  <dcterms:modified xsi:type="dcterms:W3CDTF">2017-04-06T15:50:30Z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0x010100D69D0A358BDC6A458C344A5FC27A3983</vt:lpwstr>
  </property>
</Properties>
</file>