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sldIdLst>
    <p:sldId id="256" r:id="rId5"/>
    <p:sldId id="364" r:id="rId6"/>
    <p:sldId id="355" r:id="rId7"/>
    <p:sldId id="379" r:id="rId8"/>
    <p:sldId id="380" r:id="rId9"/>
    <p:sldId id="258" r:id="rId10"/>
    <p:sldId id="378" r:id="rId11"/>
    <p:sldId id="366" r:id="rId12"/>
    <p:sldId id="346" r:id="rId13"/>
    <p:sldId id="361" r:id="rId14"/>
    <p:sldId id="349" r:id="rId15"/>
    <p:sldId id="350" r:id="rId16"/>
    <p:sldId id="351" r:id="rId17"/>
    <p:sldId id="304" r:id="rId18"/>
    <p:sldId id="363" r:id="rId19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queline Guadalupe Martinez" initials="JGM" lastIdx="5" clrIdx="0">
    <p:extLst>
      <p:ext uri="{19B8F6BF-5375-455C-9EA6-DF929625EA0E}">
        <p15:presenceInfo xmlns:p15="http://schemas.microsoft.com/office/powerpoint/2012/main" userId="S-1-5-21-304168459-787103690-9522986-1417" providerId="AD"/>
      </p:ext>
    </p:extLst>
  </p:cmAuthor>
  <p:cmAuthor id="2" name="sihernandez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6" autoAdjust="0"/>
    <p:restoredTop sz="73616" autoAdjust="0"/>
  </p:normalViewPr>
  <p:slideViewPr>
    <p:cSldViewPr>
      <p:cViewPr varScale="1">
        <p:scale>
          <a:sx n="79" d="100"/>
          <a:sy n="79" d="100"/>
        </p:scale>
        <p:origin x="7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75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24132-C158-4645-B05E-604400EB317E}" type="datetimeFigureOut">
              <a:rPr lang="es-SV" smtClean="0"/>
              <a:pPr/>
              <a:t>13/09/2017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9020C-C5DA-48C0-BA31-6388DA763C73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4650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020C-C5DA-48C0-BA31-6388DA763C73}" type="slidenum">
              <a:rPr lang="es-SV" smtClean="0"/>
              <a:pPr/>
              <a:t>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168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020C-C5DA-48C0-BA31-6388DA763C73}" type="slidenum">
              <a:rPr lang="es-SV" smtClean="0"/>
              <a:pPr/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4193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020C-C5DA-48C0-BA31-6388DA763C73}" type="slidenum">
              <a:rPr lang="es-SV" smtClean="0"/>
              <a:pPr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49642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020C-C5DA-48C0-BA31-6388DA763C73}" type="slidenum">
              <a:rPr lang="es-SV" smtClean="0"/>
              <a:pPr/>
              <a:t>13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94411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020C-C5DA-48C0-BA31-6388DA763C73}" type="slidenum">
              <a:rPr lang="es-SV" smtClean="0"/>
              <a:pPr/>
              <a:t>14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273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13/09/2017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9376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13/09/2017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4274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13/09/2017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56738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13/09/2017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80926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13/09/2017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59760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13/09/2017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3500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13/09/2017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7568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13/09/2017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4184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13/09/2017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1047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13/09/2017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5822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13/09/2017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4920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13/09/2017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693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13/09/2017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3959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SV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13/09/2017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2412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36512" y="-27384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7591-0248-453E-80DC-9F6D03865141}" type="datetimeFigureOut">
              <a:rPr lang="es-SV" smtClean="0"/>
              <a:pPr/>
              <a:t>13/09/2017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8" name="7 Imagen" descr="SSF_GOES_T_con nombre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67544" y="260648"/>
            <a:ext cx="3388608" cy="115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6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arepruebas.ssf.gob.s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rvicios.ssf.gob.sv/var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IVC-SV-18477%2010_08_2017VARE_NEVE%20GT%20Continental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alidador.ssf.gob.sv/oerd/remitente_beneficiari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sf.gob.sv/index.php/servicios-14309/descargas/validores/nev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validador.ssf.gob.sv/oerd/remitente_beneficiari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3744416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SV" sz="2800" b="1" dirty="0" smtClean="0">
                <a:latin typeface="+mn-lt"/>
              </a:rPr>
              <a:t>REQUERIMIENTO TÉCNICOS </a:t>
            </a:r>
            <a:br>
              <a:rPr lang="es-SV" sz="2800" b="1" dirty="0" smtClean="0">
                <a:latin typeface="+mn-lt"/>
              </a:rPr>
            </a:br>
            <a:r>
              <a:rPr lang="es-SV" sz="2800" b="1" dirty="0" smtClean="0">
                <a:latin typeface="+mn-lt"/>
              </a:rPr>
              <a:t>PARA LA REMISIÓN </a:t>
            </a:r>
            <a:br>
              <a:rPr lang="es-SV" sz="2800" b="1" dirty="0" smtClean="0">
                <a:latin typeface="+mn-lt"/>
              </a:rPr>
            </a:br>
            <a:r>
              <a:rPr lang="es-SV" sz="2800" b="1" dirty="0" smtClean="0">
                <a:latin typeface="+mn-lt"/>
              </a:rPr>
              <a:t>DE INFORMACIÓN SOBRE </a:t>
            </a:r>
            <a:br>
              <a:rPr lang="es-SV" sz="2800" b="1" dirty="0" smtClean="0">
                <a:latin typeface="+mn-lt"/>
              </a:rPr>
            </a:br>
            <a:r>
              <a:rPr lang="es-SV" sz="2800" b="1" dirty="0" smtClean="0">
                <a:latin typeface="+mn-lt"/>
              </a:rPr>
              <a:t>“NORMAS TÉCNICAS PARA LA NEGOCIACIÓN</a:t>
            </a:r>
            <a:br>
              <a:rPr lang="es-SV" sz="2800" b="1" dirty="0" smtClean="0">
                <a:latin typeface="+mn-lt"/>
              </a:rPr>
            </a:br>
            <a:r>
              <a:rPr lang="es-SV" sz="2800" b="1" dirty="0" smtClean="0">
                <a:latin typeface="+mn-lt"/>
              </a:rPr>
              <a:t>DE VALORES EXTRANJEROS”</a:t>
            </a:r>
            <a:br>
              <a:rPr lang="es-SV" sz="2800" b="1" dirty="0" smtClean="0">
                <a:latin typeface="+mn-lt"/>
              </a:rPr>
            </a:br>
            <a:r>
              <a:rPr lang="es-SV" sz="2800" b="1" dirty="0" smtClean="0">
                <a:latin typeface="+mn-lt"/>
              </a:rPr>
              <a:t>NDMC - 12</a:t>
            </a:r>
            <a:r>
              <a:rPr lang="es-SV" sz="2600" b="1" dirty="0" smtClean="0"/>
              <a:t/>
            </a:r>
            <a:br>
              <a:rPr lang="es-SV" sz="2600" b="1" dirty="0" smtClean="0"/>
            </a:br>
            <a:r>
              <a:rPr lang="es-UY" dirty="0" smtClean="0"/>
              <a:t/>
            </a:r>
            <a:br>
              <a:rPr lang="es-UY" dirty="0" smtClean="0"/>
            </a:br>
            <a:r>
              <a:rPr lang="es-UY" sz="2400" dirty="0" smtClean="0"/>
              <a:t>Sistema Único de Validación </a:t>
            </a:r>
            <a:br>
              <a:rPr lang="es-UY" sz="2400" dirty="0" smtClean="0"/>
            </a:br>
            <a:r>
              <a:rPr lang="es-UY" dirty="0" smtClean="0"/>
              <a:t/>
            </a:r>
            <a:br>
              <a:rPr lang="es-UY" dirty="0" smtClean="0"/>
            </a:br>
            <a:r>
              <a:rPr lang="es-UY" dirty="0" smtClean="0"/>
              <a:t>VARE – NEVE</a:t>
            </a:r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2" y="1988840"/>
            <a:ext cx="7416824" cy="3672408"/>
          </a:xfrm>
        </p:spPr>
        <p:txBody>
          <a:bodyPr>
            <a:normAutofit/>
          </a:bodyPr>
          <a:lstStyle/>
          <a:p>
            <a:pPr marL="566928" lvl="1" indent="-457200"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</a:pPr>
            <a:r>
              <a:rPr lang="es-SV" sz="2600" dirty="0"/>
              <a:t>Navegadores</a:t>
            </a:r>
            <a:r>
              <a:rPr lang="es-SV" sz="2600" dirty="0" smtClean="0"/>
              <a:t>:</a:t>
            </a:r>
            <a:endParaRPr lang="es-SV" sz="2600" dirty="0"/>
          </a:p>
          <a:p>
            <a:pPr marL="603504" lvl="2" indent="-256032"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buSzPct val="68000"/>
              <a:buFont typeface="Wingdings" pitchFamily="2" charset="2"/>
              <a:buChar char="ü"/>
            </a:pPr>
            <a:endParaRPr lang="es-SV" dirty="0" smtClean="0"/>
          </a:p>
          <a:p>
            <a:pPr marL="603504" lvl="2" indent="-256032"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buSzPct val="68000"/>
              <a:buNone/>
            </a:pPr>
            <a:r>
              <a:rPr lang="es-SV" dirty="0" smtClean="0"/>
              <a:t>         </a:t>
            </a:r>
            <a:r>
              <a:rPr lang="es-SV" dirty="0"/>
              <a:t>::  </a:t>
            </a:r>
            <a:r>
              <a:rPr lang="es-SV" dirty="0" smtClean="0"/>
              <a:t>Firefox</a:t>
            </a:r>
          </a:p>
          <a:p>
            <a:pPr marL="603504" lvl="2" indent="-256032"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buSzPct val="68000"/>
              <a:buNone/>
            </a:pPr>
            <a:endParaRPr lang="es-SV" dirty="0" smtClean="0"/>
          </a:p>
          <a:p>
            <a:pPr marL="603504" lvl="2" indent="-256032"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buSzPct val="68000"/>
              <a:buFont typeface="Wingdings" pitchFamily="2" charset="2"/>
              <a:buChar char="ü"/>
            </a:pPr>
            <a:endParaRPr lang="es-SV" dirty="0"/>
          </a:p>
          <a:p>
            <a:pPr marL="603504" lvl="2" indent="-256032"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buSzPct val="68000"/>
              <a:buNone/>
            </a:pPr>
            <a:r>
              <a:rPr lang="es-SV" dirty="0"/>
              <a:t>         ::  Google </a:t>
            </a:r>
            <a:r>
              <a:rPr lang="es-SV" dirty="0" err="1" smtClean="0"/>
              <a:t>Chrome</a:t>
            </a:r>
            <a:endParaRPr lang="es-SV" sz="2000" dirty="0" smtClean="0"/>
          </a:p>
          <a:p>
            <a:endParaRPr lang="es-SV" dirty="0" smtClean="0"/>
          </a:p>
          <a:p>
            <a:endParaRPr lang="es-SV" dirty="0" smtClean="0"/>
          </a:p>
          <a:p>
            <a:pPr lvl="1"/>
            <a:endParaRPr lang="es-SV" dirty="0"/>
          </a:p>
        </p:txBody>
      </p:sp>
      <p:pic>
        <p:nvPicPr>
          <p:cNvPr id="6" name="1 Imagen" descr="FireFox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9866" y="3284984"/>
            <a:ext cx="569603" cy="529519"/>
          </a:xfrm>
          <a:prstGeom prst="rect">
            <a:avLst/>
          </a:prstGeom>
        </p:spPr>
      </p:pic>
      <p:pic>
        <p:nvPicPr>
          <p:cNvPr id="7" name="0 Imagen" descr="Google Chrom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5696" y="4509119"/>
            <a:ext cx="792088" cy="60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984" y="908720"/>
            <a:ext cx="7610020" cy="5658126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184" y="-171400"/>
            <a:ext cx="4042816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/>
            </a:r>
            <a:br>
              <a:rPr lang="es-SV" sz="3600" dirty="0" smtClean="0"/>
            </a:br>
            <a:r>
              <a:rPr lang="es-SV" sz="3600" dirty="0" smtClean="0"/>
              <a:t/>
            </a:r>
            <a:br>
              <a:rPr lang="es-SV" sz="3600" dirty="0" smtClean="0"/>
            </a:br>
            <a:r>
              <a:rPr lang="es-SV" sz="3600" dirty="0" smtClean="0"/>
              <a:t/>
            </a:r>
            <a:br>
              <a:rPr lang="es-SV" sz="3600" dirty="0" smtClean="0"/>
            </a:br>
            <a:endParaRPr lang="es-SV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16832"/>
            <a:ext cx="3439864" cy="343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90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115616" y="188640"/>
            <a:ext cx="7632848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SV" sz="2800" b="1" dirty="0" smtClean="0"/>
          </a:p>
          <a:p>
            <a:pPr lvl="1" algn="r">
              <a:buNone/>
            </a:pPr>
            <a:r>
              <a:rPr lang="es-SV" sz="3600" b="1" u="sng" dirty="0" smtClean="0"/>
              <a:t>CRONOGRAMA</a:t>
            </a:r>
          </a:p>
          <a:p>
            <a:pPr lvl="1" algn="just">
              <a:buFont typeface="Arial" pitchFamily="34" charset="0"/>
              <a:buChar char="•"/>
            </a:pPr>
            <a:endParaRPr lang="es-SV" b="1" dirty="0" smtClean="0"/>
          </a:p>
          <a:p>
            <a:pPr lvl="1" algn="just">
              <a:buFont typeface="Arial" pitchFamily="34" charset="0"/>
              <a:buChar char="•"/>
            </a:pPr>
            <a:r>
              <a:rPr lang="es-SV" b="1" dirty="0" smtClean="0"/>
              <a:t>Adecuación de sistemas informáticos</a:t>
            </a:r>
            <a:r>
              <a:rPr lang="es-SV" dirty="0" smtClean="0"/>
              <a:t> </a:t>
            </a:r>
          </a:p>
          <a:p>
            <a:pPr lvl="1" algn="just">
              <a:buNone/>
            </a:pPr>
            <a:r>
              <a:rPr lang="es-SV" dirty="0" smtClean="0"/>
              <a:t>	Del 18 de Septiembre al 13 de Octubre 2017</a:t>
            </a:r>
          </a:p>
          <a:p>
            <a:pPr lvl="1" algn="just">
              <a:buFont typeface="Arial" pitchFamily="34" charset="0"/>
              <a:buChar char="•"/>
            </a:pPr>
            <a:r>
              <a:rPr lang="es-SV" b="1" dirty="0" smtClean="0"/>
              <a:t>Realización de Pruebas</a:t>
            </a:r>
            <a:r>
              <a:rPr lang="es-SV" dirty="0" smtClean="0"/>
              <a:t> </a:t>
            </a:r>
          </a:p>
          <a:p>
            <a:pPr lvl="1" algn="just">
              <a:buNone/>
            </a:pPr>
            <a:r>
              <a:rPr lang="es-SV" dirty="0" smtClean="0"/>
              <a:t>	Del 16 de Octubre al 7 de Diciembre</a:t>
            </a:r>
          </a:p>
          <a:p>
            <a:pPr lvl="2"/>
            <a:r>
              <a:rPr lang="es-SV" sz="2000" b="1" dirty="0" smtClean="0"/>
              <a:t>Sitio de Pruebas: </a:t>
            </a:r>
            <a:r>
              <a:rPr lang="es-SV" sz="2000" dirty="0" smtClean="0">
                <a:hlinkClick r:id="rId3"/>
              </a:rPr>
              <a:t>https://varepruebas.ssf.gob.sv/</a:t>
            </a:r>
            <a:endParaRPr lang="es-SV" sz="2000" dirty="0" smtClean="0"/>
          </a:p>
          <a:p>
            <a:pPr lvl="1" algn="just">
              <a:buFont typeface="Arial" pitchFamily="34" charset="0"/>
              <a:buChar char="•"/>
            </a:pPr>
            <a:r>
              <a:rPr lang="es-SV" b="1" dirty="0" smtClean="0"/>
              <a:t>Primer envío en Producción</a:t>
            </a:r>
          </a:p>
          <a:p>
            <a:pPr lvl="1" indent="60325" algn="just">
              <a:buNone/>
            </a:pPr>
            <a:r>
              <a:rPr lang="es-SV" dirty="0" smtClean="0"/>
              <a:t>Del 8 de Diciembre</a:t>
            </a:r>
          </a:p>
          <a:p>
            <a:pPr lvl="2" indent="60325" algn="just"/>
            <a:r>
              <a:rPr lang="es-SV" sz="2000" b="1" dirty="0" smtClean="0"/>
              <a:t>Sitio de Producción: </a:t>
            </a:r>
            <a:r>
              <a:rPr lang="es-SV" sz="2000" dirty="0" smtClean="0">
                <a:hlinkClick r:id="rId4"/>
              </a:rPr>
              <a:t>https://servicios.ssf.gob.sv/vare/</a:t>
            </a:r>
            <a:endParaRPr lang="es-SV" sz="2000" dirty="0" smtClean="0"/>
          </a:p>
          <a:p>
            <a:pPr lvl="1" indent="60325" algn="just">
              <a:buNone/>
            </a:pPr>
            <a:endParaRPr lang="es-SV" dirty="0" smtClean="0"/>
          </a:p>
          <a:p>
            <a:pPr algn="just">
              <a:buNone/>
            </a:pPr>
            <a:endParaRPr lang="es-SV" sz="2400" dirty="0" smtClean="0"/>
          </a:p>
          <a:p>
            <a:pPr marL="0" indent="0" algn="just">
              <a:buNone/>
            </a:pPr>
            <a:endParaRPr lang="es-SV" sz="2600" dirty="0" smtClean="0"/>
          </a:p>
          <a:p>
            <a:pPr lvl="1"/>
            <a:endParaRPr lang="es-SV" dirty="0" smtClean="0"/>
          </a:p>
          <a:p>
            <a:endParaRPr lang="es-SV" dirty="0" smtClean="0"/>
          </a:p>
          <a:p>
            <a:pPr lvl="1"/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250662" cy="845268"/>
          </a:xfrm>
        </p:spPr>
        <p:txBody>
          <a:bodyPr>
            <a:normAutofit/>
          </a:bodyPr>
          <a:lstStyle/>
          <a:p>
            <a:pPr algn="r"/>
            <a:r>
              <a:rPr lang="es-SV" sz="4000" b="1" u="sng" dirty="0" smtClean="0"/>
              <a:t>Contactos</a:t>
            </a:r>
            <a:endParaRPr lang="es-SV" sz="4000" b="1" u="sng" dirty="0"/>
          </a:p>
        </p:txBody>
      </p:sp>
      <p:pic>
        <p:nvPicPr>
          <p:cNvPr id="8" name="Picture 7" descr="j043394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60848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508104" y="3212976"/>
            <a:ext cx="25083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1400" b="1" dirty="0" smtClean="0"/>
              <a:t>Consultas del VARE</a:t>
            </a:r>
          </a:p>
          <a:p>
            <a:pPr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1400" dirty="0" smtClean="0"/>
              <a:t>Ing. Karla Zelaya</a:t>
            </a:r>
          </a:p>
          <a:p>
            <a:pPr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1400" dirty="0" smtClean="0"/>
              <a:t>Central de Información</a:t>
            </a:r>
          </a:p>
          <a:p>
            <a:pPr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1400" dirty="0" smtClean="0"/>
              <a:t>karla.zelaya@ssf.gob.sv</a:t>
            </a:r>
            <a:endParaRPr lang="es-ES_tradnl" sz="1400" dirty="0"/>
          </a:p>
        </p:txBody>
      </p:sp>
      <p:pic>
        <p:nvPicPr>
          <p:cNvPr id="7" name="Picture 9" descr="j043394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937294" cy="93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691680" y="3068960"/>
            <a:ext cx="25922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914400" algn="l"/>
              </a:tabLst>
            </a:pPr>
            <a:r>
              <a:rPr lang="es-ES_tradnl" sz="1600" b="1" dirty="0" smtClean="0"/>
              <a:t>Jefe de Dpto. de Supervisión de Valores</a:t>
            </a:r>
          </a:p>
          <a:p>
            <a:pPr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1400" dirty="0" smtClean="0"/>
              <a:t>Lic. Ricardo Antonio Fernández</a:t>
            </a:r>
          </a:p>
          <a:p>
            <a:pPr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1400" dirty="0" smtClean="0"/>
              <a:t>ricardo.fernandez@ssf.gob.sv</a:t>
            </a:r>
            <a:endParaRPr lang="es-ES_tradnl" sz="1400" dirty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827584" y="5013176"/>
            <a:ext cx="76328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1400" b="1" dirty="0" smtClean="0"/>
              <a:t>Favor realizar la solicitud de Usuarios vía el Sistema de Trámites</a:t>
            </a:r>
          </a:p>
          <a:p>
            <a:pPr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1400" b="1" dirty="0" smtClean="0"/>
              <a:t>Seleccionando la industria Central de Información </a:t>
            </a:r>
          </a:p>
          <a:p>
            <a:pPr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1400" b="1" dirty="0" smtClean="0"/>
              <a:t>Tramite: Solicitud de Acceso a Sistemas</a:t>
            </a:r>
            <a:endParaRPr lang="es-ES_tradn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7160840" cy="1362075"/>
          </a:xfrm>
        </p:spPr>
        <p:txBody>
          <a:bodyPr>
            <a:normAutofit/>
          </a:bodyPr>
          <a:lstStyle/>
          <a:p>
            <a:pPr algn="ctr"/>
            <a:r>
              <a:rPr lang="es-SV" dirty="0" smtClean="0"/>
              <a:t>Preguntas</a:t>
            </a:r>
            <a:endParaRPr lang="es-SV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691680" y="3284984"/>
            <a:ext cx="6370985" cy="1500187"/>
          </a:xfrm>
        </p:spPr>
        <p:txBody>
          <a:bodyPr/>
          <a:lstStyle/>
          <a:p>
            <a:endParaRPr lang="es-SV" b="1" dirty="0" smtClean="0"/>
          </a:p>
          <a:p>
            <a:endParaRPr lang="es-SV" b="1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/>
          </a:p>
        </p:txBody>
      </p:sp>
      <p:pic>
        <p:nvPicPr>
          <p:cNvPr id="8" name="3 Marcador de contenido" descr="MH900078711.JPG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/>
          <a:srcRect l="28259" r="22892"/>
          <a:stretch/>
        </p:blipFill>
        <p:spPr>
          <a:xfrm>
            <a:off x="4067944" y="2204864"/>
            <a:ext cx="1724037" cy="35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SV" b="1" dirty="0" smtClean="0"/>
          </a:p>
          <a:p>
            <a:pPr marL="0" indent="0" algn="ctr">
              <a:buNone/>
            </a:pPr>
            <a:endParaRPr lang="es-SV" b="1" dirty="0" smtClean="0"/>
          </a:p>
          <a:p>
            <a:pPr marL="0" indent="0" algn="ctr">
              <a:buNone/>
            </a:pPr>
            <a:r>
              <a:rPr lang="es-SV" b="1" dirty="0" smtClean="0"/>
              <a:t>REQUERIMIENTO DE INFORMACIÓN</a:t>
            </a:r>
          </a:p>
          <a:p>
            <a:pPr marL="0" indent="0" algn="ctr">
              <a:buNone/>
            </a:pPr>
            <a:r>
              <a:rPr lang="es-SV" dirty="0" smtClean="0"/>
              <a:t>CIRCULAR IVC- SV-18477</a:t>
            </a:r>
          </a:p>
          <a:p>
            <a:pPr marL="0" indent="0" algn="ctr">
              <a:buNone/>
            </a:pPr>
            <a:r>
              <a:rPr lang="es-SV" dirty="0" smtClean="0"/>
              <a:t>Anexo 6</a:t>
            </a:r>
          </a:p>
          <a:p>
            <a:pPr marL="1695450" indent="0" algn="ctr">
              <a:buNone/>
            </a:pPr>
            <a:endParaRPr lang="es-SV" dirty="0" smtClean="0"/>
          </a:p>
          <a:p>
            <a:pPr lvl="1" algn="ctr">
              <a:buNone/>
            </a:pPr>
            <a:endParaRPr lang="es-SV" sz="2400" dirty="0" smtClean="0"/>
          </a:p>
          <a:p>
            <a:pPr algn="ctr">
              <a:buNone/>
            </a:pPr>
            <a:endParaRPr lang="es-SV" sz="2400" dirty="0" smtClean="0"/>
          </a:p>
          <a:p>
            <a:pPr marL="0" indent="0" algn="ctr">
              <a:buNone/>
            </a:pPr>
            <a:endParaRPr lang="es-SV" sz="2600" dirty="0" smtClean="0"/>
          </a:p>
          <a:p>
            <a:pPr lvl="1" algn="ctr"/>
            <a:endParaRPr lang="es-SV" dirty="0" smtClean="0"/>
          </a:p>
          <a:p>
            <a:pPr algn="ctr"/>
            <a:endParaRPr lang="es-SV" dirty="0" smtClean="0"/>
          </a:p>
          <a:p>
            <a:pPr lvl="1"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998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067944" y="692696"/>
            <a:ext cx="4690864" cy="778098"/>
          </a:xfrm>
        </p:spPr>
        <p:txBody>
          <a:bodyPr/>
          <a:lstStyle/>
          <a:p>
            <a:r>
              <a:rPr lang="es-SV" sz="4000" u="sng" dirty="0" smtClean="0"/>
              <a:t>Archivos</a:t>
            </a:r>
            <a:endParaRPr lang="es-SV" sz="4000" u="sng" dirty="0"/>
          </a:p>
        </p:txBody>
      </p:sp>
      <p:graphicFrame>
        <p:nvGraphicFramePr>
          <p:cNvPr id="6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754611"/>
              </p:ext>
            </p:extLst>
          </p:nvPr>
        </p:nvGraphicFramePr>
        <p:xfrm>
          <a:off x="323528" y="2636912"/>
          <a:ext cx="8352928" cy="1834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748"/>
                <a:gridCol w="3664748"/>
                <a:gridCol w="3888432"/>
              </a:tblGrid>
              <a:tr h="44404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del archivo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</a:p>
                  </a:txBody>
                  <a:tcPr marL="9525" marR="9525" marT="9525" marB="0" anchor="ctr"/>
                </a:tc>
              </a:tr>
              <a:tr h="44404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cliente.xml</a:t>
                      </a:r>
                      <a:endParaRPr lang="es-SV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Información </a:t>
                      </a:r>
                      <a:r>
                        <a:rPr lang="es-SV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del Cliente, que ha</a:t>
                      </a:r>
                      <a:r>
                        <a:rPr lang="es-SV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realizado operaciones con Valores extranjeros</a:t>
                      </a:r>
                      <a:endParaRPr lang="es-SV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04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opera_valor_extranjero.xml</a:t>
                      </a:r>
                      <a:endParaRPr lang="es-SV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Detalla</a:t>
                      </a:r>
                      <a:r>
                        <a:rPr lang="es-SV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las operaciones realizadas por el cliente con valores extranjeros </a:t>
                      </a:r>
                      <a:endParaRPr lang="es-SV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" name="Imagen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4575" y="5877272"/>
            <a:ext cx="684699" cy="7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r"/>
            <a:r>
              <a:rPr lang="es-SV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br>
              <a:rPr lang="es-SV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SV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Clientes.xml</a:t>
            </a:r>
            <a:endParaRPr lang="es-SV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445012"/>
              </p:ext>
            </p:extLst>
          </p:nvPr>
        </p:nvGraphicFramePr>
        <p:xfrm>
          <a:off x="251521" y="1412774"/>
          <a:ext cx="8568951" cy="4840446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1450334"/>
                <a:gridCol w="877234"/>
                <a:gridCol w="809755"/>
                <a:gridCol w="1012194"/>
                <a:gridCol w="4419434"/>
              </a:tblGrid>
              <a:tr h="18902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ELEMENTO</a:t>
                      </a:r>
                      <a:endParaRPr lang="es-SV" sz="11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TIPO</a:t>
                      </a:r>
                      <a:endParaRPr lang="es-SV" sz="11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LONGITUD</a:t>
                      </a:r>
                      <a:endParaRPr lang="es-SV" sz="11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DECIMALES</a:t>
                      </a:r>
                      <a:endParaRPr lang="es-SV" sz="11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DESCRIPCION</a:t>
                      </a:r>
                      <a:endParaRPr lang="es-SV" sz="11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8902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 dirty="0" err="1">
                          <a:latin typeface="+mn-lt"/>
                        </a:rPr>
                        <a:t>codigo_tipo_cliente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12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Código del tipo de cliente 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5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codigo_cliente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 dirty="0" err="1">
                          <a:latin typeface="+mn-lt"/>
                        </a:rPr>
                        <a:t>XsString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20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 dirty="0">
                          <a:latin typeface="+mn-lt"/>
                        </a:rPr>
                        <a:t> 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Código del cliente según la casa de corredores de bolsa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5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id_cliente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XsInt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Número de identificación del cliente asignado por la casa de corredores de bolsa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2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tipo_persona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XsInt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Especifica si el cliente es persona natural o jurídica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2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nacionalidad_cliente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 dirty="0" err="1">
                          <a:latin typeface="+mn-lt"/>
                        </a:rPr>
                        <a:t>XsString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 dirty="0" smtClean="0">
                          <a:latin typeface="+mn-lt"/>
                        </a:rPr>
                        <a:t>3</a:t>
                      </a:r>
                      <a:r>
                        <a:rPr lang="es-SV" sz="1100" u="none" strike="noStrike" dirty="0">
                          <a:latin typeface="+mn-lt"/>
                        </a:rPr>
                        <a:t> 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Especifica la nacionalidad del cliente 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2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nit_cliente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14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Número de Identificación Tributaria del cliente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3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dui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9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Número del Documento Único de Identidad en el caso de las personas naturales y salvadoreñas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3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documento_extranjero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 dirty="0" err="1">
                          <a:latin typeface="+mn-lt"/>
                        </a:rPr>
                        <a:t>XsString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ctr"/>
                      <a:r>
                        <a:rPr lang="es-SV" sz="1100" u="none" strike="noStrike" dirty="0">
                          <a:latin typeface="+mn-lt"/>
                        </a:rPr>
                        <a:t> 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15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 dirty="0">
                          <a:latin typeface="+mn-lt"/>
                        </a:rPr>
                        <a:t>Pasaporte </a:t>
                      </a:r>
                      <a:r>
                        <a:rPr lang="es-SV" sz="1100" u="none" strike="noStrike" dirty="0" err="1" smtClean="0">
                          <a:latin typeface="+mn-lt"/>
                        </a:rPr>
                        <a:t>ó</a:t>
                      </a:r>
                      <a:r>
                        <a:rPr lang="es-SV" sz="1100" u="none" strike="noStrike" dirty="0" smtClean="0">
                          <a:latin typeface="+mn-lt"/>
                        </a:rPr>
                        <a:t> Carné de Residente en </a:t>
                      </a:r>
                      <a:r>
                        <a:rPr lang="es-SV" sz="1100" u="none" strike="noStrike" dirty="0">
                          <a:latin typeface="+mn-lt"/>
                        </a:rPr>
                        <a:t>el caso de las personas naturales y extranjeros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43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 dirty="0">
                          <a:latin typeface="+mn-lt"/>
                        </a:rPr>
                        <a:t>genero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1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Especifica el género del cliente en el caso de las personas naturales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5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primer_apellido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20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Primer apellido del cliente en el caso de las personas naturales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5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segundo_apellido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20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 dirty="0">
                          <a:latin typeface="+mn-lt"/>
                        </a:rPr>
                        <a:t> 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Segundo apellido del cliente en el caso de las personas naturales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5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apellido_casada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20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Apellido de casada del cliente en el caso de las personas naturales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5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primer_nombre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20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Primer Nombre del cliente en el caso de las personas naturales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5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segundo_nombre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40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Segundo Nombre del cliente en el caso de las personas naturales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5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nombre_sociedad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100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 dirty="0">
                          <a:latin typeface="+mn-lt"/>
                        </a:rPr>
                        <a:t>Nombre de la sociedad cliente en el caso de las personas jurídicas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363272" cy="1143000"/>
          </a:xfrm>
        </p:spPr>
        <p:txBody>
          <a:bodyPr/>
          <a:lstStyle/>
          <a:p>
            <a:pPr algn="r"/>
            <a:r>
              <a:rPr lang="es-SV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br>
              <a:rPr lang="es-SV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SV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Opera_Valor_Extranjero.xml</a:t>
            </a:r>
            <a:endParaRPr lang="es-SV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718801"/>
              </p:ext>
            </p:extLst>
          </p:nvPr>
        </p:nvGraphicFramePr>
        <p:xfrm>
          <a:off x="179512" y="1196752"/>
          <a:ext cx="8712969" cy="5359855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1742594"/>
                <a:gridCol w="726081"/>
                <a:gridCol w="798689"/>
                <a:gridCol w="871297"/>
                <a:gridCol w="4574308"/>
              </a:tblGrid>
              <a:tr h="1588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 dirty="0">
                          <a:solidFill>
                            <a:schemeClr val="bg1"/>
                          </a:solidFill>
                        </a:rPr>
                        <a:t>ELEMENTO</a:t>
                      </a:r>
                      <a:endParaRPr lang="es-SV" sz="1000" b="1" i="0" u="none" strike="noStrike" dirty="0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>
                          <a:solidFill>
                            <a:schemeClr val="bg1"/>
                          </a:solidFill>
                        </a:rPr>
                        <a:t>TIPO</a:t>
                      </a:r>
                      <a:endParaRPr lang="es-SV" sz="1000" b="1" i="0" u="none" strike="noStrike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 dirty="0">
                          <a:solidFill>
                            <a:schemeClr val="bg1"/>
                          </a:solidFill>
                        </a:rPr>
                        <a:t>LONGITUD</a:t>
                      </a:r>
                      <a:endParaRPr lang="es-SV" sz="1000" b="1" i="0" u="none" strike="noStrike" dirty="0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>
                          <a:solidFill>
                            <a:schemeClr val="bg1"/>
                          </a:solidFill>
                        </a:rPr>
                        <a:t>DECIMALES</a:t>
                      </a:r>
                      <a:endParaRPr lang="es-SV" sz="1000" b="1" i="0" u="none" strike="noStrike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 dirty="0">
                          <a:solidFill>
                            <a:schemeClr val="bg1"/>
                          </a:solidFill>
                        </a:rPr>
                        <a:t>DESCRIPCION</a:t>
                      </a:r>
                      <a:endParaRPr lang="es-SV" sz="1000" b="1" i="0" u="none" strike="noStrike" dirty="0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489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id_cliente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 dirty="0" err="1"/>
                        <a:t>XsInt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 dirty="0"/>
                        <a:t>Número de identificación del cliente asignado por la casa de corredores de bolsa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59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numero_operacion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 dirty="0" err="1" smtClean="0"/>
                        <a:t>XsInt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Número bajo el cual se registra la operación en bolsa local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fecha_operacion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XsDate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Fecha en que se realiza la operación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moneda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XsString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3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Moneda en que se ha emitido el título valor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emision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XsString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Nombre o abreviatura de la emisión negociada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serie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XsString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10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Nombre o abreviatura de la serie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83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tipo_operacion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XsString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2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Tipo de operación realizada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6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mercado_transado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XsString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3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Descripción del mercado transado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tasa_interes_nominal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XsDecimal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11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8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Tasa de interés nominal del valor negociado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periodicidad_pago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 dirty="0" err="1" smtClean="0"/>
                        <a:t>XsString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 dirty="0"/>
                        <a:t> </a:t>
                      </a:r>
                      <a:r>
                        <a:rPr lang="es-SV" sz="1000" u="none" strike="noStrike" dirty="0" smtClean="0"/>
                        <a:t>2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Periodicidad del pago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valor_nominal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XsDecimal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 dirty="0"/>
                        <a:t>13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2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Valor nominal de los valores negociados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precio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XsDecimal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20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9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Precio de los títulos negociados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valor_transado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XsDecimal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13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2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Valor transado de la operación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tasa_cambio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XsDecimal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 dirty="0"/>
                        <a:t>11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8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Tasa de cambio de la operación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rendimiento_bruto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XsDecimal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 dirty="0"/>
                        <a:t>11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8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Rendimiento bruto de la transacción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rendimiento_neto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XsDecimal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11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8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Rendimiento neto de la transacción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comision_bolsa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XsDecimal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13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2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 dirty="0"/>
                        <a:t>Valor de la comisión cobrada por la bolsa de valores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83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comision_casa_corredora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XsDecimal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13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2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Valor de la comisión cobrada por la casa de corredores de bolsa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6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fecha_liquidación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XsDate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Fecha en que se efectuará la liquidación de la operación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codigo_broker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 dirty="0" err="1" smtClean="0"/>
                        <a:t>XsInt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Código del broker (Intermediario Internacional con el cual se realiza la operación)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87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numero_orden_corredora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 dirty="0" err="1" smtClean="0"/>
                        <a:t>XsInt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 dirty="0"/>
                        <a:t>Número de orden de acuerdo a la boleta </a:t>
                      </a:r>
                      <a:r>
                        <a:rPr lang="es-SV" sz="1000" u="none" strike="noStrike" dirty="0" err="1"/>
                        <a:t>preimpresa</a:t>
                      </a:r>
                      <a:r>
                        <a:rPr lang="es-SV" sz="1000" u="none" strike="noStrike" dirty="0"/>
                        <a:t> de órdenes de compra y venta, la cual debe estar incluido en el registro de órdenes de compra y venta de valores legalizado que lleva la casa de corredores de bolsa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35280" cy="1156990"/>
          </a:xfrm>
        </p:spPr>
        <p:txBody>
          <a:bodyPr/>
          <a:lstStyle/>
          <a:p>
            <a:pPr algn="r"/>
            <a:r>
              <a:rPr lang="es-SV" sz="3200" b="1" dirty="0" smtClean="0"/>
              <a:t>Sistema Validador </a:t>
            </a:r>
            <a:br>
              <a:rPr lang="es-SV" sz="3200" b="1" dirty="0" smtClean="0"/>
            </a:br>
            <a:r>
              <a:rPr lang="es-SV" sz="3200" b="1" dirty="0" smtClean="0"/>
              <a:t>Receptor Único</a:t>
            </a:r>
            <a:endParaRPr lang="es-SV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475656" y="1412776"/>
            <a:ext cx="7345362" cy="497681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sz="5100" b="1" u="sng" dirty="0" smtClean="0"/>
              <a:t>VARE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2900" b="1" dirty="0" smtClean="0"/>
              <a:t>Objetivo</a:t>
            </a:r>
          </a:p>
          <a:p>
            <a:pPr marL="109728" indent="0" algn="just">
              <a:buNone/>
            </a:pPr>
            <a:endParaRPr lang="es-ES" sz="2400" dirty="0" smtClean="0"/>
          </a:p>
          <a:p>
            <a:pPr algn="just">
              <a:buNone/>
            </a:pPr>
            <a:r>
              <a:rPr lang="es-ES" sz="2400" dirty="0" smtClean="0"/>
              <a:t>	Brinda una solución basada en tecnología Web, la cual esta orientada a la centralización de los servicios de validación y envío de la información remitida por las Instituciones Supervisadas, utilizando estándares y buenas prácticas para la implementación de la seguridad y confiabilidad de la información. </a:t>
            </a:r>
          </a:p>
          <a:p>
            <a:pPr algn="just">
              <a:buNone/>
            </a:pPr>
            <a:endParaRPr lang="es-ES" sz="2400" dirty="0" smtClean="0"/>
          </a:p>
          <a:p>
            <a:pPr>
              <a:buFont typeface="Wingdings" pitchFamily="2" charset="2"/>
              <a:buChar char="Ø"/>
            </a:pPr>
            <a:r>
              <a:rPr lang="es-SV" sz="2800" b="1" dirty="0"/>
              <a:t>Beneficios</a:t>
            </a:r>
          </a:p>
          <a:p>
            <a:pPr>
              <a:buNone/>
            </a:pPr>
            <a:endParaRPr lang="es-SV" sz="2400" dirty="0"/>
          </a:p>
          <a:p>
            <a:pPr lvl="1" algn="just"/>
            <a:r>
              <a:rPr lang="es-HN" sz="2400" dirty="0"/>
              <a:t>Las instituciones supervisadas </a:t>
            </a:r>
            <a:r>
              <a:rPr lang="es-HN" sz="2400" dirty="0" smtClean="0"/>
              <a:t>cuentan </a:t>
            </a:r>
            <a:r>
              <a:rPr lang="es-HN" sz="2400" dirty="0"/>
              <a:t>con una herramienta única para la validación y envío de su información</a:t>
            </a:r>
            <a:r>
              <a:rPr lang="es-HN" sz="2400" dirty="0" smtClean="0"/>
              <a:t>.</a:t>
            </a:r>
            <a:endParaRPr lang="es-SV" sz="2400" dirty="0"/>
          </a:p>
          <a:p>
            <a:pPr lvl="1" algn="just"/>
            <a:r>
              <a:rPr lang="es-HN" sz="2400" dirty="0"/>
              <a:t>Facilidad y Agilización en el proceso de envío de la información</a:t>
            </a:r>
            <a:r>
              <a:rPr lang="es-HN" sz="2400" dirty="0" smtClean="0"/>
              <a:t>.</a:t>
            </a:r>
            <a:endParaRPr lang="es-SV" sz="2400" dirty="0"/>
          </a:p>
          <a:p>
            <a:pPr lvl="1" algn="just"/>
            <a:r>
              <a:rPr lang="es-HN" sz="2400" dirty="0"/>
              <a:t>La actualización automática de nuevas versiones de los sistemas validadores</a:t>
            </a:r>
            <a:r>
              <a:rPr lang="es-HN" sz="2400" dirty="0" smtClean="0"/>
              <a:t>.</a:t>
            </a:r>
            <a:endParaRPr lang="es-SV" sz="2000" dirty="0" smtClean="0"/>
          </a:p>
          <a:p>
            <a:endParaRPr lang="es-SV" dirty="0" smtClean="0"/>
          </a:p>
          <a:p>
            <a:endParaRPr lang="es-SV" dirty="0" smtClean="0"/>
          </a:p>
          <a:p>
            <a:pPr lvl="1"/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000824"/>
              </p:ext>
            </p:extLst>
          </p:nvPr>
        </p:nvGraphicFramePr>
        <p:xfrm>
          <a:off x="1691680" y="3356992"/>
          <a:ext cx="6912768" cy="1314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238"/>
                <a:gridCol w="409253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400" b="0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Archivo de Datos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SV" sz="1400" b="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i="0" u="none" strike="noStrike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Archivo de definición de Estructura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SV" sz="1400" b="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444049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cliente.xml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ssf_neve_cliente.xsd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049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opera_valor_extranjero.xml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ssf_neve_opera_valor_extranjero.xsd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2 Marcador de contenido"/>
          <p:cNvSpPr txBox="1">
            <a:spLocks/>
          </p:cNvSpPr>
          <p:nvPr/>
        </p:nvSpPr>
        <p:spPr>
          <a:xfrm>
            <a:off x="683568" y="1484784"/>
            <a:ext cx="8316416" cy="137547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 algn="just"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endParaRPr lang="es-SV" sz="2000" b="1" dirty="0" smtClean="0"/>
          </a:p>
          <a:p>
            <a:pPr lvl="2" algn="just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SV" sz="2000" b="1" dirty="0" smtClean="0"/>
              <a:t> XML:</a:t>
            </a:r>
            <a:r>
              <a:rPr lang="es-SV" sz="2000" dirty="0" smtClean="0"/>
              <a:t> Es un lenguaje estándar que permite representar e intercambiar información estructurada de una forma segura, confiable y sencilla entre diferentes plataformas.</a:t>
            </a:r>
          </a:p>
          <a:p>
            <a:pPr lvl="2" algn="just">
              <a:buClr>
                <a:schemeClr val="accent4">
                  <a:lumMod val="60000"/>
                  <a:lumOff val="40000"/>
                </a:schemeClr>
              </a:buClr>
            </a:pPr>
            <a:endParaRPr lang="es-SV" sz="2000" dirty="0" smtClean="0"/>
          </a:p>
          <a:p>
            <a:pPr lvl="2" algn="just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SV" sz="2000" b="1" dirty="0" smtClean="0"/>
              <a:t> XSD: </a:t>
            </a:r>
            <a:r>
              <a:rPr lang="es-SV" sz="2000" dirty="0" smtClean="0"/>
              <a:t>Es un archivo utilizado para  describir la estructura y las restricciones de los contenidos de los documentos XML.</a:t>
            </a:r>
            <a:endParaRPr lang="es-SV" dirty="0" smtClean="0"/>
          </a:p>
          <a:p>
            <a:pPr lvl="2" algn="just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s-SV" sz="1800" dirty="0" smtClean="0"/>
          </a:p>
          <a:p>
            <a:pPr marL="0" indent="0">
              <a:buFont typeface="Arial" pitchFamily="34" charset="0"/>
              <a:buNone/>
            </a:pPr>
            <a:endParaRPr lang="es-SV" sz="2400" dirty="0" smtClean="0"/>
          </a:p>
          <a:p>
            <a:pPr marL="914400" lvl="2" indent="0">
              <a:buFont typeface="Arial" pitchFamily="34" charset="0"/>
              <a:buNone/>
            </a:pPr>
            <a:endParaRPr lang="es-SV" sz="1600" dirty="0" smtClean="0"/>
          </a:p>
          <a:p>
            <a:pPr marL="914400" lvl="2" indent="0">
              <a:buFont typeface="Arial" pitchFamily="34" charset="0"/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8350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67944" y="476672"/>
            <a:ext cx="4618856" cy="940966"/>
          </a:xfrm>
        </p:spPr>
        <p:txBody>
          <a:bodyPr/>
          <a:lstStyle/>
          <a:p>
            <a:r>
              <a:rPr lang="es-SV" sz="3200" b="1" dirty="0" smtClean="0"/>
              <a:t>Descargas</a:t>
            </a:r>
            <a:endParaRPr lang="es-SV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19479" b="42297"/>
          <a:stretch>
            <a:fillRect/>
          </a:stretch>
        </p:blipFill>
        <p:spPr bwMode="auto">
          <a:xfrm>
            <a:off x="283140" y="2060848"/>
            <a:ext cx="8825364" cy="35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4499992" y="4509120"/>
            <a:ext cx="1368152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5 Rectángulo redondeado"/>
          <p:cNvSpPr/>
          <p:nvPr/>
        </p:nvSpPr>
        <p:spPr>
          <a:xfrm>
            <a:off x="3203848" y="4293096"/>
            <a:ext cx="1296144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6 Rectángulo redondeado"/>
          <p:cNvSpPr/>
          <p:nvPr/>
        </p:nvSpPr>
        <p:spPr>
          <a:xfrm>
            <a:off x="3203848" y="3717032"/>
            <a:ext cx="72008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Rectángulo 2"/>
          <p:cNvSpPr/>
          <p:nvPr/>
        </p:nvSpPr>
        <p:spPr>
          <a:xfrm>
            <a:off x="1115616" y="583264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s-SV" dirty="0">
                <a:solidFill>
                  <a:srgbClr val="7030A0"/>
                </a:solidFill>
                <a:hlinkClick r:id="rId3"/>
              </a:rPr>
              <a:t>“</a:t>
            </a:r>
            <a:r>
              <a:rPr lang="es-SV" u="sng" dirty="0">
                <a:hlinkClick r:id="rId4"/>
              </a:rPr>
              <a:t>http://</a:t>
            </a:r>
            <a:r>
              <a:rPr lang="es-SV" u="sng" dirty="0" smtClean="0">
                <a:hlinkClick r:id="rId4"/>
              </a:rPr>
              <a:t>www.ssf.gob.sv/</a:t>
            </a:r>
            <a:r>
              <a:rPr lang="es-SV" u="sng" dirty="0" err="1" smtClean="0">
                <a:hlinkClick r:id="rId4"/>
              </a:rPr>
              <a:t>index.php</a:t>
            </a:r>
            <a:r>
              <a:rPr lang="es-SV" u="sng" dirty="0" smtClean="0">
                <a:hlinkClick r:id="rId4"/>
              </a:rPr>
              <a:t>/servicios-14309/descargas/</a:t>
            </a:r>
            <a:r>
              <a:rPr lang="es-SV" u="sng" dirty="0" err="1" smtClean="0">
                <a:hlinkClick r:id="rId4"/>
              </a:rPr>
              <a:t>validores</a:t>
            </a:r>
            <a:r>
              <a:rPr lang="es-SV" u="sng" dirty="0" smtClean="0">
                <a:hlinkClick r:id="rId4"/>
              </a:rPr>
              <a:t>/</a:t>
            </a:r>
            <a:r>
              <a:rPr lang="es-SV" u="sng" dirty="0" err="1" smtClean="0">
                <a:hlinkClick r:id="rId4"/>
              </a:rPr>
              <a:t>neve</a:t>
            </a:r>
            <a:r>
              <a:rPr lang="es-SV" u="sng" dirty="0" smtClean="0">
                <a:hlinkClick r:id="rId4"/>
              </a:rPr>
              <a:t>”</a:t>
            </a:r>
            <a:endParaRPr lang="it-IT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96771" y="5229200"/>
            <a:ext cx="71957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s-SV" sz="2000" dirty="0" smtClean="0"/>
              <a:t> </a:t>
            </a:r>
            <a:r>
              <a:rPr lang="es-SV" dirty="0" smtClean="0"/>
              <a:t>Estructura </a:t>
            </a:r>
            <a:r>
              <a:rPr lang="es-SV" dirty="0"/>
              <a:t>del nodo raíz de los archivos </a:t>
            </a:r>
            <a:r>
              <a:rPr lang="es-SV" dirty="0" smtClean="0"/>
              <a:t>XML.</a:t>
            </a:r>
            <a:endParaRPr lang="es-SV" dirty="0"/>
          </a:p>
          <a:p>
            <a:pPr marL="742950" lvl="1" indent="-285750"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SV" dirty="0" smtClean="0"/>
              <a:t>El </a:t>
            </a:r>
            <a:r>
              <a:rPr lang="es-SV" dirty="0"/>
              <a:t>espacio de nombres principal debe ser: </a:t>
            </a:r>
            <a:endParaRPr lang="es-SV" dirty="0" smtClean="0"/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s-SV" dirty="0">
                <a:solidFill>
                  <a:srgbClr val="7030A0"/>
                </a:solidFill>
                <a:hlinkClick r:id="rId2"/>
              </a:rPr>
              <a:t> </a:t>
            </a:r>
            <a:r>
              <a:rPr lang="it-IT" dirty="0" smtClean="0">
                <a:solidFill>
                  <a:srgbClr val="7030A0"/>
                </a:solidFill>
                <a:hlinkClick r:id="rId2"/>
              </a:rPr>
              <a:t>http</a:t>
            </a:r>
            <a:r>
              <a:rPr lang="it-IT" dirty="0">
                <a:solidFill>
                  <a:srgbClr val="7030A0"/>
                </a:solidFill>
                <a:hlinkClick r:id="rId2"/>
              </a:rPr>
              <a:t>://</a:t>
            </a:r>
            <a:r>
              <a:rPr lang="it-IT" dirty="0" smtClean="0">
                <a:solidFill>
                  <a:srgbClr val="7030A0"/>
                </a:solidFill>
                <a:hlinkClick r:id="rId2"/>
              </a:rPr>
              <a:t>validador.ssf.gob.sv/neve/&lt;&lt;</a:t>
            </a:r>
            <a:r>
              <a:rPr lang="it-IT" dirty="0">
                <a:solidFill>
                  <a:srgbClr val="7030A0"/>
                </a:solidFill>
                <a:hlinkClick r:id="rId2"/>
              </a:rPr>
              <a:t>nombre del archivo</a:t>
            </a:r>
            <a:r>
              <a:rPr lang="it-IT" dirty="0" smtClean="0">
                <a:solidFill>
                  <a:srgbClr val="7030A0"/>
                </a:solidFill>
                <a:hlinkClick r:id="rId2"/>
              </a:rPr>
              <a:t>&gt;&gt;</a:t>
            </a:r>
            <a:endParaRPr lang="es-SV" dirty="0">
              <a:solidFill>
                <a:srgbClr val="7030A0"/>
              </a:solidFill>
              <a:hlinkClick r:id="rId2"/>
            </a:endParaRPr>
          </a:p>
          <a:p>
            <a:pPr marL="742950" lvl="1" indent="-285750"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SV" dirty="0" smtClean="0"/>
              <a:t>El </a:t>
            </a:r>
            <a:r>
              <a:rPr lang="es-SV" dirty="0"/>
              <a:t>nombre del nodo debe ser </a:t>
            </a:r>
            <a:r>
              <a:rPr lang="es-SV" dirty="0" smtClean="0"/>
              <a:t>“</a:t>
            </a:r>
            <a:r>
              <a:rPr lang="es-SV" dirty="0" err="1" smtClean="0"/>
              <a:t>neve</a:t>
            </a:r>
            <a:r>
              <a:rPr lang="es-SV" b="1" dirty="0" smtClean="0">
                <a:solidFill>
                  <a:srgbClr val="7030A0"/>
                </a:solidFill>
              </a:rPr>
              <a:t>”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3" cstate="print"/>
          <a:srcRect l="10082" t="5587" r="55194" b="35568"/>
          <a:stretch/>
        </p:blipFill>
        <p:spPr bwMode="auto">
          <a:xfrm>
            <a:off x="2163010" y="1556792"/>
            <a:ext cx="6181040" cy="3541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%20base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9D0A358BDC6A458C344A5FC27A3983" ma:contentTypeVersion="0" ma:contentTypeDescription="Create a new document." ma:contentTypeScope="" ma:versionID="5900ab035ed9328abf907b41efa9e49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E757264-A8EA-4460-AAC5-7ED066002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AD38B58-A770-4EB9-AD60-FFD7E04DAB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304DA0-AF90-4CB9-9D4B-D18E8758150E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plantillaSSF</Template>
  <TotalTime>5412</TotalTime>
  <Words>685</Words>
  <Application>Microsoft Office PowerPoint</Application>
  <PresentationFormat>Presentación en pantalla (4:3)</PresentationFormat>
  <Paragraphs>287</Paragraphs>
  <Slides>15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Courier New</vt:lpstr>
      <vt:lpstr>Times New Roman</vt:lpstr>
      <vt:lpstr>Wingdings</vt:lpstr>
      <vt:lpstr>Presentación%20base[1]</vt:lpstr>
      <vt:lpstr>REQUERIMIENTO TÉCNICOS  PARA LA REMISIÓN  DE INFORMACIÓN SOBRE  “NORMAS TÉCNICAS PARA LA NEGOCIACIÓN DE VALORES EXTRANJEROS” NDMC - 12  Sistema Único de Validación   VARE – NEVE</vt:lpstr>
      <vt:lpstr>Presentación de PowerPoint</vt:lpstr>
      <vt:lpstr>Archivos</vt:lpstr>
      <vt:lpstr>Estructura Clientes.xml</vt:lpstr>
      <vt:lpstr>Estructura Opera_Valor_Extranjero.xml</vt:lpstr>
      <vt:lpstr>Sistema Validador  Receptor Único</vt:lpstr>
      <vt:lpstr>Presentación de PowerPoint</vt:lpstr>
      <vt:lpstr>Descargas</vt:lpstr>
      <vt:lpstr>Presentación de PowerPoint</vt:lpstr>
      <vt:lpstr>Presentación de PowerPoint</vt:lpstr>
      <vt:lpstr>Presentación de PowerPoint</vt:lpstr>
      <vt:lpstr>   </vt:lpstr>
      <vt:lpstr>Presentación de PowerPoint</vt:lpstr>
      <vt:lpstr>Contactos</vt:lpstr>
      <vt:lpstr>Preguntas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 Instituciones</dc:title>
  <dc:creator>elna</dc:creator>
  <cp:lastModifiedBy>Ethel Janice Montes</cp:lastModifiedBy>
  <cp:revision>457</cp:revision>
  <dcterms:created xsi:type="dcterms:W3CDTF">2010-06-18T17:57:04Z</dcterms:created>
  <dcterms:modified xsi:type="dcterms:W3CDTF">2017-09-13T18:12:17Z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0x010100D69D0A358BDC6A458C344A5FC27A3983</vt:lpwstr>
  </property>
</Properties>
</file>